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56" r:id="rId6"/>
    <p:sldId id="258" r:id="rId7"/>
    <p:sldId id="268" r:id="rId8"/>
    <p:sldId id="259" r:id="rId9"/>
    <p:sldId id="260" r:id="rId10"/>
    <p:sldId id="261" r:id="rId11"/>
    <p:sldId id="262" r:id="rId12"/>
    <p:sldId id="264" r:id="rId13"/>
    <p:sldId id="263" r:id="rId14"/>
    <p:sldId id="269" r:id="rId15"/>
    <p:sldId id="267" r:id="rId16"/>
    <p:sldId id="266" r:id="rId17"/>
    <p:sldId id="280" r:id="rId18"/>
    <p:sldId id="271" r:id="rId19"/>
    <p:sldId id="272" r:id="rId20"/>
    <p:sldId id="278" r:id="rId21"/>
    <p:sldId id="279" r:id="rId22"/>
    <p:sldId id="273" r:id="rId23"/>
    <p:sldId id="274" r:id="rId24"/>
    <p:sldId id="270" r:id="rId25"/>
    <p:sldId id="275" r:id="rId26"/>
    <p:sldId id="276" r:id="rId27"/>
    <p:sldId id="277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ABDA4-AD44-4D9B-A81E-3EFE2C6061F5}" type="doc">
      <dgm:prSet loTypeId="urn:microsoft.com/office/officeart/2005/8/layout/chevron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EA0DD88-DB79-4206-9CD8-FDF41E17F3AC}">
      <dgm:prSet phldrT="[Текст]" phldr="1"/>
      <dgm:spPr/>
      <dgm:t>
        <a:bodyPr/>
        <a:lstStyle/>
        <a:p>
          <a:endParaRPr lang="ru-RU"/>
        </a:p>
      </dgm:t>
    </dgm:pt>
    <dgm:pt modelId="{91B53EB0-84B5-41B5-AD20-93A465640BE8}" type="parTrans" cxnId="{ABE12B44-25AF-4472-9203-C0D035E35E2C}">
      <dgm:prSet/>
      <dgm:spPr/>
      <dgm:t>
        <a:bodyPr/>
        <a:lstStyle/>
        <a:p>
          <a:endParaRPr lang="ru-RU"/>
        </a:p>
      </dgm:t>
    </dgm:pt>
    <dgm:pt modelId="{1194E5CE-7E52-44C7-BEDB-22A99D27F6ED}" type="sibTrans" cxnId="{ABE12B44-25AF-4472-9203-C0D035E35E2C}">
      <dgm:prSet/>
      <dgm:spPr/>
      <dgm:t>
        <a:bodyPr/>
        <a:lstStyle/>
        <a:p>
          <a:endParaRPr lang="ru-RU"/>
        </a:p>
      </dgm:t>
    </dgm:pt>
    <dgm:pt modelId="{959EEB5E-258A-4CE1-BA00-180399BF59AA}">
      <dgm:prSet phldrT="[Текст]" phldr="1"/>
      <dgm:spPr/>
      <dgm:t>
        <a:bodyPr/>
        <a:lstStyle/>
        <a:p>
          <a:endParaRPr lang="ru-RU"/>
        </a:p>
      </dgm:t>
    </dgm:pt>
    <dgm:pt modelId="{3AC2B2DF-4B03-49F6-852E-677D1AE4F9E8}" type="parTrans" cxnId="{9047E99C-9E48-495D-9880-6DD2A4DC8EE4}">
      <dgm:prSet/>
      <dgm:spPr/>
      <dgm:t>
        <a:bodyPr/>
        <a:lstStyle/>
        <a:p>
          <a:endParaRPr lang="ru-RU"/>
        </a:p>
      </dgm:t>
    </dgm:pt>
    <dgm:pt modelId="{DFE2E8CB-8A42-48C4-8DFD-810E48BB4AF4}" type="sibTrans" cxnId="{9047E99C-9E48-495D-9880-6DD2A4DC8EE4}">
      <dgm:prSet/>
      <dgm:spPr/>
      <dgm:t>
        <a:bodyPr/>
        <a:lstStyle/>
        <a:p>
          <a:endParaRPr lang="ru-RU"/>
        </a:p>
      </dgm:t>
    </dgm:pt>
    <dgm:pt modelId="{CCF60E0E-7583-4EAB-9A7B-7CC5338329EC}">
      <dgm:prSet phldrT="[Текст]" phldr="1"/>
      <dgm:spPr/>
      <dgm:t>
        <a:bodyPr/>
        <a:lstStyle/>
        <a:p>
          <a:endParaRPr lang="ru-RU"/>
        </a:p>
      </dgm:t>
    </dgm:pt>
    <dgm:pt modelId="{DD265C89-69D2-4630-B0A1-3AB633420BEC}" type="parTrans" cxnId="{0F2CFB93-9567-472E-B5A2-50EC792B08C5}">
      <dgm:prSet/>
      <dgm:spPr/>
      <dgm:t>
        <a:bodyPr/>
        <a:lstStyle/>
        <a:p>
          <a:endParaRPr lang="ru-RU"/>
        </a:p>
      </dgm:t>
    </dgm:pt>
    <dgm:pt modelId="{D08043E9-A61F-4A53-B401-09AA063BFA4E}" type="sibTrans" cxnId="{0F2CFB93-9567-472E-B5A2-50EC792B08C5}">
      <dgm:prSet/>
      <dgm:spPr/>
      <dgm:t>
        <a:bodyPr/>
        <a:lstStyle/>
        <a:p>
          <a:endParaRPr lang="ru-RU"/>
        </a:p>
      </dgm:t>
    </dgm:pt>
    <dgm:pt modelId="{13E042F8-5191-4AF7-9620-2130511A54C7}">
      <dgm:prSet/>
      <dgm:spPr/>
      <dgm:t>
        <a:bodyPr/>
        <a:lstStyle/>
        <a:p>
          <a:endParaRPr lang="ru-RU"/>
        </a:p>
      </dgm:t>
    </dgm:pt>
    <dgm:pt modelId="{03DCA151-739F-4835-BB87-46694D1A3BAE}" type="parTrans" cxnId="{A85F4E5F-9B3E-4063-BA59-6645D8211402}">
      <dgm:prSet/>
      <dgm:spPr/>
      <dgm:t>
        <a:bodyPr/>
        <a:lstStyle/>
        <a:p>
          <a:endParaRPr lang="ru-RU"/>
        </a:p>
      </dgm:t>
    </dgm:pt>
    <dgm:pt modelId="{067EF8C4-A253-4482-B997-5EEA215D7314}" type="sibTrans" cxnId="{A85F4E5F-9B3E-4063-BA59-6645D8211402}">
      <dgm:prSet/>
      <dgm:spPr/>
      <dgm:t>
        <a:bodyPr/>
        <a:lstStyle/>
        <a:p>
          <a:endParaRPr lang="ru-RU"/>
        </a:p>
      </dgm:t>
    </dgm:pt>
    <dgm:pt modelId="{E26F1DBA-F675-4B51-901D-7DC8FA9FC6FA}">
      <dgm:prSet/>
      <dgm:spPr/>
      <dgm:t>
        <a:bodyPr/>
        <a:lstStyle/>
        <a:p>
          <a:r>
            <a:rPr lang="ru-RU" smtClean="0"/>
            <a:t>Выбор школы и программы обучения</a:t>
          </a:r>
          <a:endParaRPr lang="ru-RU"/>
        </a:p>
      </dgm:t>
    </dgm:pt>
    <dgm:pt modelId="{B0EF584A-0F7B-4001-A674-980360F904D8}" type="parTrans" cxnId="{0BDF1291-BA12-4C6D-9043-C947F045C54F}">
      <dgm:prSet/>
      <dgm:spPr/>
      <dgm:t>
        <a:bodyPr/>
        <a:lstStyle/>
        <a:p>
          <a:endParaRPr lang="ru-RU"/>
        </a:p>
      </dgm:t>
    </dgm:pt>
    <dgm:pt modelId="{33DFC95B-4886-4DA8-B498-5D01F17F4CEB}" type="sibTrans" cxnId="{0BDF1291-BA12-4C6D-9043-C947F045C54F}">
      <dgm:prSet/>
      <dgm:spPr/>
      <dgm:t>
        <a:bodyPr/>
        <a:lstStyle/>
        <a:p>
          <a:endParaRPr lang="ru-RU"/>
        </a:p>
      </dgm:t>
    </dgm:pt>
    <dgm:pt modelId="{564AADAC-0ED4-49A4-993D-26ADFF379DCC}">
      <dgm:prSet/>
      <dgm:spPr/>
      <dgm:t>
        <a:bodyPr/>
        <a:lstStyle/>
        <a:p>
          <a:r>
            <a:rPr lang="ru-RU" smtClean="0">
              <a:latin typeface="Times New Roman" pitchFamily="18" charset="0"/>
            </a:rPr>
            <a:t>Завышение требований к готовности ребенка к школьному обучению</a:t>
          </a:r>
          <a:endParaRPr lang="ru-RU"/>
        </a:p>
      </dgm:t>
    </dgm:pt>
    <dgm:pt modelId="{AC9E5C71-8BFE-4C14-A322-F2D3E25C6BC2}" type="parTrans" cxnId="{A010E3F4-BC97-4EE9-AD22-75E0308FEAD9}">
      <dgm:prSet/>
      <dgm:spPr/>
      <dgm:t>
        <a:bodyPr/>
        <a:lstStyle/>
        <a:p>
          <a:endParaRPr lang="ru-RU"/>
        </a:p>
      </dgm:t>
    </dgm:pt>
    <dgm:pt modelId="{DF9C4D20-43A6-4C24-BA38-594B8C8CF321}" type="sibTrans" cxnId="{A010E3F4-BC97-4EE9-AD22-75E0308FEAD9}">
      <dgm:prSet/>
      <dgm:spPr/>
      <dgm:t>
        <a:bodyPr/>
        <a:lstStyle/>
        <a:p>
          <a:endParaRPr lang="ru-RU"/>
        </a:p>
      </dgm:t>
    </dgm:pt>
    <dgm:pt modelId="{79DE330A-2A83-4DCC-8BC7-BC7092F54A6A}">
      <dgm:prSet/>
      <dgm:spPr/>
      <dgm:t>
        <a:bodyPr/>
        <a:lstStyle/>
        <a:p>
          <a:r>
            <a:rPr lang="ru-RU" smtClean="0">
              <a:latin typeface="Times New Roman" pitchFamily="18" charset="0"/>
            </a:rPr>
            <a:t>Недостаточное использование игровой деятельности при переходе детей в школу.</a:t>
          </a:r>
          <a:endParaRPr lang="ru-RU"/>
        </a:p>
      </dgm:t>
    </dgm:pt>
    <dgm:pt modelId="{B84C4227-DA4A-49CF-8F8A-0EDA942904F2}" type="parTrans" cxnId="{B60DDDAA-BFF2-48E5-9A72-FED1AF0D61F6}">
      <dgm:prSet/>
      <dgm:spPr/>
      <dgm:t>
        <a:bodyPr/>
        <a:lstStyle/>
        <a:p>
          <a:endParaRPr lang="ru-RU"/>
        </a:p>
      </dgm:t>
    </dgm:pt>
    <dgm:pt modelId="{71C95F85-B1C2-4E2F-8798-3B8BE94B0B1C}" type="sibTrans" cxnId="{B60DDDAA-BFF2-48E5-9A72-FED1AF0D61F6}">
      <dgm:prSet/>
      <dgm:spPr/>
      <dgm:t>
        <a:bodyPr/>
        <a:lstStyle/>
        <a:p>
          <a:endParaRPr lang="ru-RU"/>
        </a:p>
      </dgm:t>
    </dgm:pt>
    <dgm:pt modelId="{CCEBF517-4022-4469-8043-EA60E38E90AB}">
      <dgm:prSet/>
      <dgm:spPr/>
      <dgm:t>
        <a:bodyPr/>
        <a:lstStyle/>
        <a:p>
          <a:r>
            <a:rPr lang="ru-RU" smtClean="0">
              <a:latin typeface="Times New Roman" pitchFamily="18" charset="0"/>
            </a:rPr>
            <a:t>Недостаточное количество специалистов-психологов в образовательных учреждениях</a:t>
          </a:r>
          <a:endParaRPr lang="ru-RU"/>
        </a:p>
      </dgm:t>
    </dgm:pt>
    <dgm:pt modelId="{7D30C9DD-69D6-45F5-8A90-00324F49F177}" type="parTrans" cxnId="{E1024E67-9004-4A28-8D79-388022229630}">
      <dgm:prSet/>
      <dgm:spPr/>
      <dgm:t>
        <a:bodyPr/>
        <a:lstStyle/>
        <a:p>
          <a:endParaRPr lang="ru-RU"/>
        </a:p>
      </dgm:t>
    </dgm:pt>
    <dgm:pt modelId="{6AD6D2F4-C320-48B6-93EC-86167E52D48A}" type="sibTrans" cxnId="{E1024E67-9004-4A28-8D79-388022229630}">
      <dgm:prSet/>
      <dgm:spPr/>
      <dgm:t>
        <a:bodyPr/>
        <a:lstStyle/>
        <a:p>
          <a:endParaRPr lang="ru-RU"/>
        </a:p>
      </dgm:t>
    </dgm:pt>
    <dgm:pt modelId="{2A9CD01B-6CD5-4F51-A445-185EA11D83C9}" type="pres">
      <dgm:prSet presAssocID="{AD8ABDA4-AD44-4D9B-A81E-3EFE2C6061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E7FFD-E200-4867-B672-DAEEE2AE4F3C}" type="pres">
      <dgm:prSet presAssocID="{EEA0DD88-DB79-4206-9CD8-FDF41E17F3AC}" presName="composite" presStyleCnt="0"/>
      <dgm:spPr/>
    </dgm:pt>
    <dgm:pt modelId="{36A41366-35C8-4282-9D9C-144455F74911}" type="pres">
      <dgm:prSet presAssocID="{EEA0DD88-DB79-4206-9CD8-FDF41E17F3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E17F-E025-4977-86B1-5D271EB9DC50}" type="pres">
      <dgm:prSet presAssocID="{EEA0DD88-DB79-4206-9CD8-FDF41E17F3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8349-4D7F-41AA-962D-B71A68DF3CA9}" type="pres">
      <dgm:prSet presAssocID="{1194E5CE-7E52-44C7-BEDB-22A99D27F6ED}" presName="sp" presStyleCnt="0"/>
      <dgm:spPr/>
    </dgm:pt>
    <dgm:pt modelId="{40E76D4B-7B51-4B0B-A6C6-8679B8BFF266}" type="pres">
      <dgm:prSet presAssocID="{959EEB5E-258A-4CE1-BA00-180399BF59AA}" presName="composite" presStyleCnt="0"/>
      <dgm:spPr/>
    </dgm:pt>
    <dgm:pt modelId="{A5A8DDCA-E7A8-4629-9BB8-393E60588DDA}" type="pres">
      <dgm:prSet presAssocID="{959EEB5E-258A-4CE1-BA00-180399BF59A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13A3C-5006-4EAF-A27D-8CB9C8FF8070}" type="pres">
      <dgm:prSet presAssocID="{959EEB5E-258A-4CE1-BA00-180399BF59A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E3D38-DAB7-4CA7-9FBF-3A699CA0D883}" type="pres">
      <dgm:prSet presAssocID="{DFE2E8CB-8A42-48C4-8DFD-810E48BB4AF4}" presName="sp" presStyleCnt="0"/>
      <dgm:spPr/>
    </dgm:pt>
    <dgm:pt modelId="{DC5DCBDF-5311-4892-AC44-3F9E49D46C48}" type="pres">
      <dgm:prSet presAssocID="{CCF60E0E-7583-4EAB-9A7B-7CC5338329EC}" presName="composite" presStyleCnt="0"/>
      <dgm:spPr/>
    </dgm:pt>
    <dgm:pt modelId="{7A00EA9B-DE3C-4F8C-8E75-078050B0DEF2}" type="pres">
      <dgm:prSet presAssocID="{CCF60E0E-7583-4EAB-9A7B-7CC5338329E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1B473-317A-4C7C-85AD-879F949094D4}" type="pres">
      <dgm:prSet presAssocID="{CCF60E0E-7583-4EAB-9A7B-7CC5338329E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27BA-844F-4BDC-93EF-65A98299B38F}" type="pres">
      <dgm:prSet presAssocID="{D08043E9-A61F-4A53-B401-09AA063BFA4E}" presName="sp" presStyleCnt="0"/>
      <dgm:spPr/>
    </dgm:pt>
    <dgm:pt modelId="{D86D5A3A-EB0D-4728-9ABA-51DC49586D30}" type="pres">
      <dgm:prSet presAssocID="{13E042F8-5191-4AF7-9620-2130511A54C7}" presName="composite" presStyleCnt="0"/>
      <dgm:spPr/>
    </dgm:pt>
    <dgm:pt modelId="{C823AC71-E07A-4683-82DE-1AA237EE1875}" type="pres">
      <dgm:prSet presAssocID="{13E042F8-5191-4AF7-9620-2130511A54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74AC3-9B9A-49E1-B16B-7B680177127E}" type="pres">
      <dgm:prSet presAssocID="{13E042F8-5191-4AF7-9620-2130511A54C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E4351-B245-4C78-BBF2-675D1D0D9AAD}" type="presOf" srcId="{CCF60E0E-7583-4EAB-9A7B-7CC5338329EC}" destId="{7A00EA9B-DE3C-4F8C-8E75-078050B0DEF2}" srcOrd="0" destOrd="0" presId="urn:microsoft.com/office/officeart/2005/8/layout/chevron2"/>
    <dgm:cxn modelId="{A2ED3EAC-1728-48C8-BC96-5C2BE816D5DB}" type="presOf" srcId="{CCEBF517-4022-4469-8043-EA60E38E90AB}" destId="{94074AC3-9B9A-49E1-B16B-7B680177127E}" srcOrd="0" destOrd="0" presId="urn:microsoft.com/office/officeart/2005/8/layout/chevron2"/>
    <dgm:cxn modelId="{B60DDDAA-BFF2-48E5-9A72-FED1AF0D61F6}" srcId="{CCF60E0E-7583-4EAB-9A7B-7CC5338329EC}" destId="{79DE330A-2A83-4DCC-8BC7-BC7092F54A6A}" srcOrd="0" destOrd="0" parTransId="{B84C4227-DA4A-49CF-8F8A-0EDA942904F2}" sibTransId="{71C95F85-B1C2-4E2F-8798-3B8BE94B0B1C}"/>
    <dgm:cxn modelId="{0F2CFB93-9567-472E-B5A2-50EC792B08C5}" srcId="{AD8ABDA4-AD44-4D9B-A81E-3EFE2C6061F5}" destId="{CCF60E0E-7583-4EAB-9A7B-7CC5338329EC}" srcOrd="2" destOrd="0" parTransId="{DD265C89-69D2-4630-B0A1-3AB633420BEC}" sibTransId="{D08043E9-A61F-4A53-B401-09AA063BFA4E}"/>
    <dgm:cxn modelId="{E1024E67-9004-4A28-8D79-388022229630}" srcId="{13E042F8-5191-4AF7-9620-2130511A54C7}" destId="{CCEBF517-4022-4469-8043-EA60E38E90AB}" srcOrd="0" destOrd="0" parTransId="{7D30C9DD-69D6-45F5-8A90-00324F49F177}" sibTransId="{6AD6D2F4-C320-48B6-93EC-86167E52D48A}"/>
    <dgm:cxn modelId="{0AB684B3-F868-4E78-B3C7-0F0D36AB3A77}" type="presOf" srcId="{564AADAC-0ED4-49A4-993D-26ADFF379DCC}" destId="{1E513A3C-5006-4EAF-A27D-8CB9C8FF8070}" srcOrd="0" destOrd="0" presId="urn:microsoft.com/office/officeart/2005/8/layout/chevron2"/>
    <dgm:cxn modelId="{F433D2F0-FD2F-4467-BC2A-8F51E4EE4704}" type="presOf" srcId="{E26F1DBA-F675-4B51-901D-7DC8FA9FC6FA}" destId="{8C68E17F-E025-4977-86B1-5D271EB9DC50}" srcOrd="0" destOrd="0" presId="urn:microsoft.com/office/officeart/2005/8/layout/chevron2"/>
    <dgm:cxn modelId="{A85F4E5F-9B3E-4063-BA59-6645D8211402}" srcId="{AD8ABDA4-AD44-4D9B-A81E-3EFE2C6061F5}" destId="{13E042F8-5191-4AF7-9620-2130511A54C7}" srcOrd="3" destOrd="0" parTransId="{03DCA151-739F-4835-BB87-46694D1A3BAE}" sibTransId="{067EF8C4-A253-4482-B997-5EEA215D7314}"/>
    <dgm:cxn modelId="{0BDF1291-BA12-4C6D-9043-C947F045C54F}" srcId="{EEA0DD88-DB79-4206-9CD8-FDF41E17F3AC}" destId="{E26F1DBA-F675-4B51-901D-7DC8FA9FC6FA}" srcOrd="0" destOrd="0" parTransId="{B0EF584A-0F7B-4001-A674-980360F904D8}" sibTransId="{33DFC95B-4886-4DA8-B498-5D01F17F4CEB}"/>
    <dgm:cxn modelId="{9F852FC9-E2E6-4C93-BF7F-4D514362C80F}" type="presOf" srcId="{EEA0DD88-DB79-4206-9CD8-FDF41E17F3AC}" destId="{36A41366-35C8-4282-9D9C-144455F74911}" srcOrd="0" destOrd="0" presId="urn:microsoft.com/office/officeart/2005/8/layout/chevron2"/>
    <dgm:cxn modelId="{9287F816-1309-40E8-9074-3C2AF8BB167B}" type="presOf" srcId="{13E042F8-5191-4AF7-9620-2130511A54C7}" destId="{C823AC71-E07A-4683-82DE-1AA237EE1875}" srcOrd="0" destOrd="0" presId="urn:microsoft.com/office/officeart/2005/8/layout/chevron2"/>
    <dgm:cxn modelId="{9132BB16-4997-4DC3-A626-75E918A05652}" type="presOf" srcId="{AD8ABDA4-AD44-4D9B-A81E-3EFE2C6061F5}" destId="{2A9CD01B-6CD5-4F51-A445-185EA11D83C9}" srcOrd="0" destOrd="0" presId="urn:microsoft.com/office/officeart/2005/8/layout/chevron2"/>
    <dgm:cxn modelId="{851C9649-0FBE-4345-AA53-4E097531CE59}" type="presOf" srcId="{959EEB5E-258A-4CE1-BA00-180399BF59AA}" destId="{A5A8DDCA-E7A8-4629-9BB8-393E60588DDA}" srcOrd="0" destOrd="0" presId="urn:microsoft.com/office/officeart/2005/8/layout/chevron2"/>
    <dgm:cxn modelId="{9047E99C-9E48-495D-9880-6DD2A4DC8EE4}" srcId="{AD8ABDA4-AD44-4D9B-A81E-3EFE2C6061F5}" destId="{959EEB5E-258A-4CE1-BA00-180399BF59AA}" srcOrd="1" destOrd="0" parTransId="{3AC2B2DF-4B03-49F6-852E-677D1AE4F9E8}" sibTransId="{DFE2E8CB-8A42-48C4-8DFD-810E48BB4AF4}"/>
    <dgm:cxn modelId="{ABE12B44-25AF-4472-9203-C0D035E35E2C}" srcId="{AD8ABDA4-AD44-4D9B-A81E-3EFE2C6061F5}" destId="{EEA0DD88-DB79-4206-9CD8-FDF41E17F3AC}" srcOrd="0" destOrd="0" parTransId="{91B53EB0-84B5-41B5-AD20-93A465640BE8}" sibTransId="{1194E5CE-7E52-44C7-BEDB-22A99D27F6ED}"/>
    <dgm:cxn modelId="{9BEFBBB0-1438-4D02-85BF-9F6D6E7D780C}" type="presOf" srcId="{79DE330A-2A83-4DCC-8BC7-BC7092F54A6A}" destId="{9B81B473-317A-4C7C-85AD-879F949094D4}" srcOrd="0" destOrd="0" presId="urn:microsoft.com/office/officeart/2005/8/layout/chevron2"/>
    <dgm:cxn modelId="{A010E3F4-BC97-4EE9-AD22-75E0308FEAD9}" srcId="{959EEB5E-258A-4CE1-BA00-180399BF59AA}" destId="{564AADAC-0ED4-49A4-993D-26ADFF379DCC}" srcOrd="0" destOrd="0" parTransId="{AC9E5C71-8BFE-4C14-A322-F2D3E25C6BC2}" sibTransId="{DF9C4D20-43A6-4C24-BA38-594B8C8CF321}"/>
    <dgm:cxn modelId="{42A5CF49-B66A-47E6-A8A0-03D3EB99AB4C}" type="presParOf" srcId="{2A9CD01B-6CD5-4F51-A445-185EA11D83C9}" destId="{8EFE7FFD-E200-4867-B672-DAEEE2AE4F3C}" srcOrd="0" destOrd="0" presId="urn:microsoft.com/office/officeart/2005/8/layout/chevron2"/>
    <dgm:cxn modelId="{25BABF44-97A7-4AC9-A163-2FA447DDC54F}" type="presParOf" srcId="{8EFE7FFD-E200-4867-B672-DAEEE2AE4F3C}" destId="{36A41366-35C8-4282-9D9C-144455F74911}" srcOrd="0" destOrd="0" presId="urn:microsoft.com/office/officeart/2005/8/layout/chevron2"/>
    <dgm:cxn modelId="{1960F8D2-B241-46B5-BC7D-1625CD462B30}" type="presParOf" srcId="{8EFE7FFD-E200-4867-B672-DAEEE2AE4F3C}" destId="{8C68E17F-E025-4977-86B1-5D271EB9DC50}" srcOrd="1" destOrd="0" presId="urn:microsoft.com/office/officeart/2005/8/layout/chevron2"/>
    <dgm:cxn modelId="{F7C3AA0B-7177-4981-A3DC-07052DCF1330}" type="presParOf" srcId="{2A9CD01B-6CD5-4F51-A445-185EA11D83C9}" destId="{5C198349-4D7F-41AA-962D-B71A68DF3CA9}" srcOrd="1" destOrd="0" presId="urn:microsoft.com/office/officeart/2005/8/layout/chevron2"/>
    <dgm:cxn modelId="{C5CC83E1-A8E2-4ABC-BDBD-949593BAF25C}" type="presParOf" srcId="{2A9CD01B-6CD5-4F51-A445-185EA11D83C9}" destId="{40E76D4B-7B51-4B0B-A6C6-8679B8BFF266}" srcOrd="2" destOrd="0" presId="urn:microsoft.com/office/officeart/2005/8/layout/chevron2"/>
    <dgm:cxn modelId="{B1CABAAD-A396-4FED-AECA-301FEC1830C3}" type="presParOf" srcId="{40E76D4B-7B51-4B0B-A6C6-8679B8BFF266}" destId="{A5A8DDCA-E7A8-4629-9BB8-393E60588DDA}" srcOrd="0" destOrd="0" presId="urn:microsoft.com/office/officeart/2005/8/layout/chevron2"/>
    <dgm:cxn modelId="{2F99546E-62D3-44FE-9CCC-1C01BE085BC0}" type="presParOf" srcId="{40E76D4B-7B51-4B0B-A6C6-8679B8BFF266}" destId="{1E513A3C-5006-4EAF-A27D-8CB9C8FF8070}" srcOrd="1" destOrd="0" presId="urn:microsoft.com/office/officeart/2005/8/layout/chevron2"/>
    <dgm:cxn modelId="{F88DED7F-AD50-4DAB-AD67-697DBE70D426}" type="presParOf" srcId="{2A9CD01B-6CD5-4F51-A445-185EA11D83C9}" destId="{BAAE3D38-DAB7-4CA7-9FBF-3A699CA0D883}" srcOrd="3" destOrd="0" presId="urn:microsoft.com/office/officeart/2005/8/layout/chevron2"/>
    <dgm:cxn modelId="{AEBC252C-339E-4F7A-B748-7FE75520AB53}" type="presParOf" srcId="{2A9CD01B-6CD5-4F51-A445-185EA11D83C9}" destId="{DC5DCBDF-5311-4892-AC44-3F9E49D46C48}" srcOrd="4" destOrd="0" presId="urn:microsoft.com/office/officeart/2005/8/layout/chevron2"/>
    <dgm:cxn modelId="{E0D2CB0F-2435-4891-BBB1-FF8B1AF7ABFF}" type="presParOf" srcId="{DC5DCBDF-5311-4892-AC44-3F9E49D46C48}" destId="{7A00EA9B-DE3C-4F8C-8E75-078050B0DEF2}" srcOrd="0" destOrd="0" presId="urn:microsoft.com/office/officeart/2005/8/layout/chevron2"/>
    <dgm:cxn modelId="{C7839141-C66A-4819-B392-A16E684D88D7}" type="presParOf" srcId="{DC5DCBDF-5311-4892-AC44-3F9E49D46C48}" destId="{9B81B473-317A-4C7C-85AD-879F949094D4}" srcOrd="1" destOrd="0" presId="urn:microsoft.com/office/officeart/2005/8/layout/chevron2"/>
    <dgm:cxn modelId="{99FC4E08-5749-4996-ADF6-B2C4EB6D3360}" type="presParOf" srcId="{2A9CD01B-6CD5-4F51-A445-185EA11D83C9}" destId="{E2BE27BA-844F-4BDC-93EF-65A98299B38F}" srcOrd="5" destOrd="0" presId="urn:microsoft.com/office/officeart/2005/8/layout/chevron2"/>
    <dgm:cxn modelId="{FA3D7B6D-FA88-4C23-8443-9F8BC687E0CD}" type="presParOf" srcId="{2A9CD01B-6CD5-4F51-A445-185EA11D83C9}" destId="{D86D5A3A-EB0D-4728-9ABA-51DC49586D30}" srcOrd="6" destOrd="0" presId="urn:microsoft.com/office/officeart/2005/8/layout/chevron2"/>
    <dgm:cxn modelId="{DB91F818-C1B5-4E69-9131-FDEAFADF6FD1}" type="presParOf" srcId="{D86D5A3A-EB0D-4728-9ABA-51DC49586D30}" destId="{C823AC71-E07A-4683-82DE-1AA237EE1875}" srcOrd="0" destOrd="0" presId="urn:microsoft.com/office/officeart/2005/8/layout/chevron2"/>
    <dgm:cxn modelId="{04327AC9-91C9-4275-80BE-C916179F3EA5}" type="presParOf" srcId="{D86D5A3A-EB0D-4728-9ABA-51DC49586D30}" destId="{94074AC3-9B9A-49E1-B16B-7B68017712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41366-35C8-4282-9D9C-144455F74911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395096"/>
        <a:ext cx="788987" cy="338137"/>
      </dsp:txXfrm>
    </dsp:sp>
    <dsp:sp modelId="{8C68E17F-E025-4977-86B1-5D271EB9DC50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Выбор школы и программы обучения</a:t>
          </a:r>
          <a:endParaRPr lang="ru-RU" sz="2000" kern="1200"/>
        </a:p>
      </dsp:txBody>
      <dsp:txXfrm rot="-5400000">
        <a:off x="788988" y="36365"/>
        <a:ext cx="5271248" cy="661103"/>
      </dsp:txXfrm>
    </dsp:sp>
    <dsp:sp modelId="{A5A8DDCA-E7A8-4629-9BB8-393E60588DDA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1373653"/>
        <a:ext cx="788987" cy="338137"/>
      </dsp:txXfrm>
    </dsp:sp>
    <dsp:sp modelId="{1E513A3C-5006-4EAF-A27D-8CB9C8FF8070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itchFamily="18" charset="0"/>
            </a:rPr>
            <a:t>Завышение требований к готовности ребенка к школьному обучению</a:t>
          </a:r>
          <a:endParaRPr lang="ru-RU" sz="2000" kern="1200"/>
        </a:p>
      </dsp:txBody>
      <dsp:txXfrm rot="-5400000">
        <a:off x="788988" y="1014923"/>
        <a:ext cx="5271248" cy="661103"/>
      </dsp:txXfrm>
    </dsp:sp>
    <dsp:sp modelId="{7A00EA9B-DE3C-4F8C-8E75-078050B0DEF2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2352210"/>
        <a:ext cx="788987" cy="338137"/>
      </dsp:txXfrm>
    </dsp:sp>
    <dsp:sp modelId="{9B81B473-317A-4C7C-85AD-879F949094D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itchFamily="18" charset="0"/>
            </a:rPr>
            <a:t>Недостаточное использование игровой деятельности при переходе детей в школу.</a:t>
          </a:r>
          <a:endParaRPr lang="ru-RU" sz="2000" kern="1200"/>
        </a:p>
      </dsp:txBody>
      <dsp:txXfrm rot="-5400000">
        <a:off x="788988" y="1993480"/>
        <a:ext cx="5271248" cy="661103"/>
      </dsp:txXfrm>
    </dsp:sp>
    <dsp:sp modelId="{C823AC71-E07A-4683-82DE-1AA237EE187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3330768"/>
        <a:ext cx="788987" cy="338137"/>
      </dsp:txXfrm>
    </dsp:sp>
    <dsp:sp modelId="{94074AC3-9B9A-49E1-B16B-7B680177127E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itchFamily="18" charset="0"/>
            </a:rPr>
            <a:t>Недостаточное количество специалистов-психологов в образовательных учреждениях</a:t>
          </a:r>
          <a:endParaRPr lang="ru-RU" sz="2000" kern="1200"/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0194-51D2-4A37-9884-6C7D408B96B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F7298-D294-4774-9050-DE24426DF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4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7298-D294-4774-9050-DE24426DF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7298-D294-4774-9050-DE24426DF8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2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6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9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848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7987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484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02082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88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6021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66454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8562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5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507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26954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0999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8165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05772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8842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1082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34347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33142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3519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8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10002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180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37961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5444"/>
      </p:ext>
    </p:extLst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66366"/>
      </p:ext>
    </p:extLst>
  </p:cSld>
  <p:clrMapOvr>
    <a:masterClrMapping/>
  </p:clrMapOvr>
  <p:transition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00570"/>
      </p:ext>
    </p:extLst>
  </p:cSld>
  <p:clrMapOvr>
    <a:masterClrMapping/>
  </p:clrMapOvr>
  <p:transition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62734"/>
      </p:ext>
    </p:extLst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4884"/>
      </p:ext>
    </p:extLst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3477"/>
      </p:ext>
    </p:extLst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659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31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53323"/>
      </p:ext>
    </p:extLst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20620"/>
      </p:ext>
    </p:extLst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1644"/>
      </p:ext>
    </p:extLst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75741"/>
      </p:ext>
    </p:extLst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42371"/>
      </p:ext>
    </p:extLst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25"/>
      </p:ext>
    </p:extLst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203"/>
      </p:ext>
    </p:extLst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2785"/>
      </p:ext>
    </p:extLst>
  </p:cSld>
  <p:clrMapOvr>
    <a:masterClrMapping/>
  </p:clrMapOvr>
  <p:transition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0367"/>
      </p:ext>
    </p:extLst>
  </p:cSld>
  <p:clrMapOvr>
    <a:masterClrMapping/>
  </p:clrMapOvr>
  <p:transition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12643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26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42742"/>
      </p:ext>
    </p:extLst>
  </p:cSld>
  <p:clrMapOvr>
    <a:masterClrMapping/>
  </p:clrMapOvr>
  <p:transition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89364"/>
      </p:ext>
    </p:extLst>
  </p:cSld>
  <p:clrMapOvr>
    <a:masterClrMapping/>
  </p:clrMapOvr>
  <p:transition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64108"/>
      </p:ext>
    </p:extLst>
  </p:cSld>
  <p:clrMapOvr>
    <a:masterClrMapping/>
  </p:clrMapOvr>
  <p:transition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8184"/>
      </p:ext>
    </p:extLst>
  </p:cSld>
  <p:clrMapOvr>
    <a:masterClrMapping/>
  </p:clrMapOvr>
  <p:transition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10606"/>
      </p:ext>
    </p:extLst>
  </p:cSld>
  <p:clrMapOvr>
    <a:masterClrMapping/>
  </p:clrMapOvr>
  <p:transition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016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9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3C0E-FD1F-4AAF-BB72-CFBC128AE0E6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9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43980"/>
            <a:ext cx="5936704" cy="43700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ПРЕЕМСТВЕННОСТЬ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ДЕТСКОГО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САДА И ШКОЛЫ.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СТАРТОВАЯ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ДИАГНОСТИКА.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АДАПТАЦИЯ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ПЕРВОКЛАССНИКОВ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848" y="4831854"/>
            <a:ext cx="46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Лебедько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МАОУ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гимназии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им. А.П. Чехова, г. Таганрог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1496" y="2112526"/>
            <a:ext cx="5936704" cy="6728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СТАРТОВАЯ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5218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96" y="692696"/>
            <a:ext cx="8229600" cy="5184576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в несколько этапов.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идет в течение первого месяца обучения для обнаружения особенностей в поведении ребенка на уроках и переменах.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проводится с 15 по 30 сентября. Направлено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	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• уровня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умственного развития первоклассников, выявление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детей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которых есть отставания от возрастной нормы;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• степени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мотивов к учению, выделение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ведущего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• стабильности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эмоционального состояния школьника, наличия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отрицательных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положительных эмоций, которые переживает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ребенок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разных учебных ситуациях;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• уровня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тревожности, анализ факторов, которые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вызывают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первоклассника дискомфорт, напряжение, страх.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958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индивидуальных заключений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после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проведения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делается итоговая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обработка 	полученных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на основе которых: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определяются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попадающие в группу риска;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вырабатываются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учителя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4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индивидуальных программ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детьми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имеющими признаки </a:t>
            </a:r>
            <a:r>
              <a:rPr lang="ru-RU" sz="2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происходит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тесном взаимодействии со всеми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заинтересованными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должна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закончена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первой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четверти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программу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групповые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индивидуальное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сопровождение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индивидуальные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работы, направленные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823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884" y="274638"/>
            <a:ext cx="7787208" cy="5649491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уровень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(25-30б.), учебная активность наблюдается у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41,3%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 Такие дети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отличаются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наличием высоких познавательных мотивов, стремлением успешно выполнять все предъявляемые  школой требования. Они очень четко следуют всем указаниям учителя, добросовестны и ответственны, сильно переживают, если получают неудовлетворительные оценки или замечания педагога.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Хорошую школьную мотивацию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(20-24б.) имеют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28%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обучающиеся, успешно справляющиеся с учебной деятельностью. При ответах на вопросы они проявляют меньшую зависимость от жестких требований и норм. Подобный уровень мотивации является средней нормой и наблюдается обучающихся.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Внешняя школьная мотивация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(15-19б.) наблюдается у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10,3%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 Такие дети очень хорошо чувствуют себя в школе, однако чаще всего их привлекает возможность пообщаться с друзьями, учителями. Познавательные мотивы у таких детей сформированы в меньшей степени и учебный процесс их мало интересует.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мотивации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(10-14б.) имеют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 Подобные школьники посещают школу неохотно, испытывают затруднения в учебной деятельности, находятся в состоянии неустойчивой адаптации к школе.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школьной </a:t>
            </a:r>
            <a:r>
              <a:rPr lang="ru-RU" sz="1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(ниже 10б.) наблюдаются у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3,4%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275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Педагогическая диагностика стартовой готовности к успешному обучению </a:t>
            </a:r>
            <a:r>
              <a:rPr lang="ru-RU" b="1" dirty="0"/>
              <a:t>в начальной </a:t>
            </a:r>
            <a:r>
              <a:rPr lang="ru-RU" b="1" dirty="0" smtClean="0"/>
              <a:t>школе </a:t>
            </a:r>
            <a:r>
              <a:rPr lang="ru-RU" b="1" dirty="0"/>
              <a:t>«Школьный старт».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01" y="2348880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79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«Школьный старт»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позволяет: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достоверную информацию о том, готов ли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ребенок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 учиться;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основу для развития универсальных учебных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действий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-обеспечить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 комфортную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образовательную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среду для каждого ребенка;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педагогические методы и приемы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учетом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готовности и спланировать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индивидуальную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с детьми.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5749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715200" cy="100811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Своевременная диагностика таких умений позволяет учителю «настроить» учебный процесс на индивидуальный уровень готовности каждого ученика и класса в целом. Всего выделено 15 умений. Они сгруппированы в блоки «Наблюдательность», «Мыслительные способности», «Контрольные умения», «Коммуникативные умения» и «Личностная готовность»: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46" y="2852936"/>
            <a:ext cx="6767707" cy="35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8700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396" y="980728"/>
            <a:ext cx="8229600" cy="17281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методическом пособии для учителя даны развернутые характеристики каждого умения по следующей схеме: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708920"/>
            <a:ext cx="7787208" cy="3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162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Диаграмма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«Показатели по классу»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060848"/>
            <a:ext cx="792088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94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«Распределение по группам»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94" y="2132856"/>
            <a:ext cx="8486812" cy="37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68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875348"/>
            <a:ext cx="7772400" cy="2520280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 того, как будет чувствовать себя ребёнок,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поднимаясь на первую ступеньку лестницы познания,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он будет переживать,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весь дальнейший путь к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знаниям»</a:t>
            </a: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А. Сухомлинский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829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7744" y="2168962"/>
            <a:ext cx="5936704" cy="10328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АДАПТАЦИЯ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38426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931224" cy="604867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полученных данных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(50% обучающихся имеют низкий уровень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умений инструментального компонента и 35% – низкий уровень личностной готовности) в дальнейшей работе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необходимо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столько организовывать ситуации тренировки для детей, сколько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 им осваивать способ выполнения того или иного задания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как лучше наблюдать, как осуществлять умственное действие, как осуществлять контроль.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доминирующей причины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считаю необходимым проконсультироваться с другими специалистами, прежде всего с школьным психологом и дефектологом для коррекции и индивидуализации процесса обучения, в результате чего каждый обучающийся быстрее адаптируется к школьной жизни, а я смогу получить ответ на вопрос: «Как мой класс и каждый ребенок в нем решает образовательные задачи начальной школы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случае формируемые умения станут действительно прочной основой дальнейшего обучения и развития.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0097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60" y="288571"/>
            <a:ext cx="8383957" cy="62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03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4553"/>
            <a:ext cx="8316808" cy="62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225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7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  <a:t> "Школа не должна вносить резкого перелома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  <a:t>в жизнь. Став учеником, ребенок продолжает делать сегодня то, что делал вчера. Пусть новое появляется в его жизни постепенно и не ошеломляет лавиной впечатлений”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  <a:t>                         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  <a:t>                                         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+mj-ea"/>
                <a:cs typeface="Times New Roman" pitchFamily="18" charset="0"/>
              </a:rPr>
              <a:t>В.А.Сухомлинский</a:t>
            </a: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3096"/>
            <a:ext cx="40322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36778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7880" y="2415924"/>
            <a:ext cx="5936704" cy="13209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ПРЕЕМСТВЕННОСТЬ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ДЕТСКОГО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САДА 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ШКОЛЫ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4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2400" dirty="0">
                <a:latin typeface="Times New Roman" pitchFamily="18" charset="0"/>
              </a:rPr>
              <a:t>Понятие </a:t>
            </a:r>
            <a:r>
              <a:rPr lang="ru-RU" altLang="ru-RU" sz="2400" b="1" dirty="0">
                <a:latin typeface="Times New Roman" pitchFamily="18" charset="0"/>
              </a:rPr>
              <a:t>преемственности</a:t>
            </a:r>
            <a:r>
              <a:rPr lang="ru-RU" altLang="ru-RU" sz="2400" dirty="0">
                <a:latin typeface="Times New Roman" pitchFamily="18" charset="0"/>
              </a:rPr>
              <a:t> трактуется, как непрерывный процесс развития, воспитания и обучения ребёнка, имеющий общие и специфические цели для каждого возрастного периода, т. е. это связь между различными ступенями развития. </a:t>
            </a:r>
            <a:endParaRPr lang="ru-RU" altLang="ru-RU" sz="2400" dirty="0" smtClean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endParaRPr lang="ru-RU" altLang="ru-RU" sz="2400" dirty="0">
              <a:solidFill>
                <a:srgbClr val="073E87"/>
              </a:solidFill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Преемственность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endParaRPr lang="ru-RU" altLang="ru-RU" sz="1400" dirty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          ДОУ </a:t>
            </a:r>
            <a:r>
              <a:rPr lang="ru-RU" altLang="ru-RU" sz="1400" b="1" dirty="0">
                <a:latin typeface="Times New Roman" pitchFamily="18" charset="0"/>
              </a:rPr>
              <a:t>				 ШКОЛА</a:t>
            </a:r>
          </a:p>
          <a:p>
            <a:pPr algn="ctr"/>
            <a:endParaRPr lang="ru-RU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6200000" flipH="1">
            <a:off x="4551652" y="3271084"/>
            <a:ext cx="45719" cy="2453294"/>
          </a:xfrm>
          <a:prstGeom prst="upDownArrow">
            <a:avLst>
              <a:gd name="adj1" fmla="val 50000"/>
              <a:gd name="adj2" fmla="val 846672"/>
            </a:avLst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62464" y="3801598"/>
            <a:ext cx="576064" cy="627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915816" y="3807920"/>
            <a:ext cx="57606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6" y="4442024"/>
            <a:ext cx="1728192" cy="189778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2257"/>
            <a:ext cx="193357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6771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251" y="404664"/>
            <a:ext cx="8096197" cy="3744416"/>
          </a:xfrm>
        </p:spPr>
        <p:txBody>
          <a:bodyPr/>
          <a:lstStyle/>
          <a:p>
            <a:pPr marL="273050" lvl="0" indent="-273050" algn="l" eaLnBrk="1" hangingPunct="1">
              <a:spcBef>
                <a:spcPct val="20000"/>
              </a:spcBef>
            </a:pPr>
            <a:r>
              <a:rPr lang="ru-RU" altLang="ru-RU" sz="2000" dirty="0" smtClean="0">
                <a:latin typeface="Times New Roman" pitchFamily="18" charset="0"/>
                <a:ea typeface="+mn-ea"/>
                <a:cs typeface="+mn-cs"/>
              </a:rPr>
              <a:t>	</a:t>
            </a:r>
            <a:br>
              <a:rPr lang="ru-RU" altLang="ru-RU" sz="2000" dirty="0" smtClean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000" dirty="0"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altLang="ru-RU" sz="2000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000" dirty="0" smtClean="0"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ru-RU" altLang="ru-RU" sz="2000" b="1" dirty="0" smtClean="0">
                <a:latin typeface="Times New Roman" pitchFamily="18" charset="0"/>
                <a:ea typeface="+mn-ea"/>
                <a:cs typeface="+mn-cs"/>
              </a:rPr>
              <a:t>В </a:t>
            </a:r>
            <a:r>
              <a:rPr lang="ru-RU" altLang="ru-RU" sz="2000" b="1" dirty="0">
                <a:latin typeface="Times New Roman" pitchFamily="18" charset="0"/>
                <a:ea typeface="+mn-ea"/>
                <a:cs typeface="+mn-cs"/>
              </a:rPr>
              <a:t>качестве оснований для осуществления </a:t>
            </a:r>
            <a:r>
              <a:rPr lang="ru-RU" altLang="ru-RU" sz="2000" b="1" dirty="0" smtClean="0">
                <a:latin typeface="Times New Roman" pitchFamily="18" charset="0"/>
                <a:ea typeface="+mn-ea"/>
                <a:cs typeface="+mn-cs"/>
              </a:rPr>
              <a:t> преемственности дошкольного </a:t>
            </a:r>
            <a:r>
              <a:rPr lang="ru-RU" altLang="ru-RU" sz="2000" b="1" dirty="0">
                <a:latin typeface="Times New Roman" pitchFamily="18" charset="0"/>
                <a:ea typeface="+mn-ea"/>
                <a:cs typeface="+mn-cs"/>
              </a:rPr>
              <a:t>и начального школьного образования сегодня </a:t>
            </a:r>
            <a:r>
              <a:rPr lang="ru-RU" altLang="ru-RU" sz="2000" b="1" dirty="0" smtClean="0">
                <a:latin typeface="Times New Roman" pitchFamily="18" charset="0"/>
                <a:ea typeface="+mn-ea"/>
                <a:cs typeface="+mn-cs"/>
              </a:rPr>
              <a:t>выделяют</a:t>
            </a:r>
            <a:r>
              <a:rPr lang="ru-RU" altLang="ru-RU" sz="2000" b="1" dirty="0">
                <a:latin typeface="Times New Roman" pitchFamily="18" charset="0"/>
                <a:ea typeface="+mn-ea"/>
                <a:cs typeface="+mn-cs"/>
              </a:rPr>
              <a:t>:</a:t>
            </a:r>
            <a:br>
              <a:rPr lang="ru-RU" altLang="ru-RU" sz="2000" b="1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400" dirty="0" smtClean="0">
                <a:latin typeface="Times New Roman" pitchFamily="18" charset="0"/>
                <a:ea typeface="+mn-ea"/>
                <a:cs typeface="+mn-cs"/>
              </a:rPr>
              <a:t>•  состояние </a:t>
            </a:r>
            <a:r>
              <a:rPr lang="ru-RU" altLang="ru-RU" sz="2400" dirty="0">
                <a:latin typeface="Times New Roman" pitchFamily="18" charset="0"/>
                <a:ea typeface="+mn-ea"/>
                <a:cs typeface="+mn-cs"/>
              </a:rPr>
              <a:t>здоровья и физическое развитие детей;</a:t>
            </a:r>
            <a:br>
              <a:rPr lang="ru-RU" altLang="ru-RU" sz="2400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400" dirty="0" smtClean="0">
                <a:latin typeface="Times New Roman" pitchFamily="18" charset="0"/>
                <a:ea typeface="+mn-ea"/>
                <a:cs typeface="+mn-cs"/>
              </a:rPr>
              <a:t>•  уровень </a:t>
            </a:r>
            <a:r>
              <a:rPr lang="ru-RU" altLang="ru-RU" sz="2400" dirty="0">
                <a:latin typeface="Times New Roman" pitchFamily="18" charset="0"/>
                <a:ea typeface="+mn-ea"/>
                <a:cs typeface="+mn-cs"/>
              </a:rPr>
              <a:t>развития их познавательной активности как необходимого компонента учебной деятельности;</a:t>
            </a:r>
            <a:br>
              <a:rPr lang="ru-RU" altLang="ru-RU" sz="2400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400" dirty="0" smtClean="0">
                <a:latin typeface="Times New Roman" pitchFamily="18" charset="0"/>
                <a:ea typeface="+mn-ea"/>
                <a:cs typeface="+mn-cs"/>
              </a:rPr>
              <a:t>•  умственные </a:t>
            </a:r>
            <a:r>
              <a:rPr lang="ru-RU" altLang="ru-RU" sz="2400" dirty="0">
                <a:latin typeface="Times New Roman" pitchFamily="18" charset="0"/>
                <a:ea typeface="+mn-ea"/>
                <a:cs typeface="+mn-cs"/>
              </a:rPr>
              <a:t>и нравственные способности учащихся;</a:t>
            </a:r>
            <a:br>
              <a:rPr lang="ru-RU" altLang="ru-RU" sz="2400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400" dirty="0" smtClean="0">
                <a:latin typeface="Times New Roman" pitchFamily="18" charset="0"/>
                <a:ea typeface="+mn-ea"/>
                <a:cs typeface="+mn-cs"/>
              </a:rPr>
              <a:t>•  </a:t>
            </a:r>
            <a:r>
              <a:rPr lang="ru-RU" altLang="ru-RU" sz="2400" dirty="0" err="1" smtClean="0">
                <a:latin typeface="Times New Roman" pitchFamily="18" charset="0"/>
                <a:ea typeface="+mn-ea"/>
                <a:cs typeface="+mn-cs"/>
              </a:rPr>
              <a:t>сформированность</a:t>
            </a:r>
            <a:r>
              <a:rPr lang="ru-RU" altLang="ru-RU" sz="2400" dirty="0" smtClean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altLang="ru-RU" sz="2400" dirty="0">
                <a:latin typeface="Times New Roman" pitchFamily="18" charset="0"/>
                <a:ea typeface="+mn-ea"/>
                <a:cs typeface="+mn-cs"/>
              </a:rPr>
              <a:t>их творческого воображения, как направления личностного и интеллектуального развития;</a:t>
            </a:r>
            <a:br>
              <a:rPr lang="ru-RU" altLang="ru-RU" sz="2400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400" dirty="0" smtClean="0">
                <a:latin typeface="Times New Roman" pitchFamily="18" charset="0"/>
                <a:ea typeface="+mn-ea"/>
                <a:cs typeface="+mn-cs"/>
              </a:rPr>
              <a:t>•  развитие </a:t>
            </a:r>
            <a:r>
              <a:rPr lang="ru-RU" altLang="ru-RU" sz="2400" dirty="0">
                <a:latin typeface="Times New Roman" pitchFamily="18" charset="0"/>
                <a:ea typeface="+mn-ea"/>
                <a:cs typeface="+mn-cs"/>
              </a:rPr>
              <a:t>коммуникативных умений, т.е. умения общаться со взрослыми и сверстниками.</a:t>
            </a:r>
            <a:br>
              <a:rPr lang="ru-RU" altLang="ru-RU" sz="2400" dirty="0"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000" dirty="0"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altLang="ru-RU" sz="2000" dirty="0">
                <a:latin typeface="Times New Roman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89040"/>
            <a:ext cx="2801468" cy="2675621"/>
          </a:xfrm>
        </p:spPr>
      </p:pic>
    </p:spTree>
    <p:extLst>
      <p:ext uri="{BB962C8B-B14F-4D97-AF65-F5344CB8AC3E}">
        <p14:creationId xmlns:p14="http://schemas.microsoft.com/office/powerpoint/2010/main" val="37320308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485525"/>
            <a:ext cx="6696744" cy="1384995"/>
          </a:xfrm>
          <a:prstGeom prst="rect">
            <a:avLst/>
          </a:prstGeom>
          <a:gradFill>
            <a:gsLst>
              <a:gs pos="100000">
                <a:srgbClr val="92D05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Проблемы при обеспечении преемственности детского сада и школы: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836062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5412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Формы преемственных связей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332300"/>
            <a:ext cx="4057065" cy="690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Работа с детьми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2132856"/>
            <a:ext cx="5526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экскурсии в школу;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знакомство и взаимодействие дошкольников с учителями и учениками начальной школы;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 совместной образовательной деятельности, игровых программах;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выставки рисунков и поделок;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совместные праздники и спортивные соревнования дошкольников и первоклассников;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театрализованной деятельности;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посещение дошкольниками адаптационного курса занятий, организованных при школе.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11" y="4509120"/>
            <a:ext cx="2486039" cy="20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923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Формы преемственных связей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332300"/>
            <a:ext cx="4057065" cy="690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Работа с педагогами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21328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31752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мастер- классы;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педагогов ДОУ и  учителей школы;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диагностики по определению готовности детей к школе;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медицинских работников, психологов ДОУ и школы;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показы образовательной деятельности в ДОУ и открытых уроков в школе;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педагогические и психологические наблюдения</a:t>
            </a:r>
            <a:endParaRPr lang="ru-RU" dirty="0"/>
          </a:p>
        </p:txBody>
      </p:sp>
      <p:pic>
        <p:nvPicPr>
          <p:cNvPr id="3074" name="Picture 2" descr="J:\рисунки клипарты\4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3"/>
          <a:stretch/>
        </p:blipFill>
        <p:spPr bwMode="auto">
          <a:xfrm>
            <a:off x="6228184" y="3736040"/>
            <a:ext cx="2104225" cy="27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903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Формы преемственных связей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3" y="1305722"/>
            <a:ext cx="4057065" cy="690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Работа с родителями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21328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417" y="231677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родительские собрания с педагогами ДОУ и учителями школы;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круглые столы, дискуссионные встречи, педагогические «гостиные»;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 родителей с будущими учителями;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анкетирование, тестирование родителей;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родительских клубов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45601"/>
            <a:ext cx="3353768" cy="19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244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604</Words>
  <Application>Microsoft Office PowerPoint</Application>
  <PresentationFormat>Экран (4:3)</PresentationFormat>
  <Paragraphs>87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 Unicode MS</vt:lpstr>
      <vt:lpstr>Batang</vt:lpstr>
      <vt:lpstr>Arial</vt:lpstr>
      <vt:lpstr>Calibri</vt:lpstr>
      <vt:lpstr>Century Schoolbook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В качестве оснований для осуществления  преемственности дошкольного и начального школьного образования сегодня выделяют: •  состояние здоровья и физическое развитие детей; •  уровень развития их познавательной активности как необходимого компонента учебной деятельности; •  умственные и нравственные способности учащихся; •  сформированность их творческого воображения, как направления личностного и интеллектуального развития; •  развитие коммуникативных умений, т.е. умения общаться со взрослыми и сверстниками.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«Школьный старт»  позволяет: </vt:lpstr>
      <vt:lpstr>Своевременная диагностика таких умений позволяет учителю «настроить» учебный процесс на индивидуальный уровень готовности каждого ученика и класса в целом. Всего выделено 15 умений. Они сгруппированы в блоки «Наблюдательность», «Мыслительные способности», «Контрольные умения», «Коммуникативные умения» и «Личностная готовность»: </vt:lpstr>
      <vt:lpstr>В методическом пособии для учителя даны развернутые характеристики каждого умения по следующей схеме: </vt:lpstr>
      <vt:lpstr> Диаграмма «Показатели по классу» </vt:lpstr>
      <vt:lpstr>Диаграмма «Распределение по группам»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Светлана Лебедько</cp:lastModifiedBy>
  <cp:revision>36</cp:revision>
  <dcterms:created xsi:type="dcterms:W3CDTF">2016-02-24T18:11:25Z</dcterms:created>
  <dcterms:modified xsi:type="dcterms:W3CDTF">2019-03-21T18:06:51Z</dcterms:modified>
</cp:coreProperties>
</file>