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9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03" r:id="rId9"/>
    <p:sldId id="263" r:id="rId10"/>
    <p:sldId id="304" r:id="rId11"/>
    <p:sldId id="264" r:id="rId12"/>
    <p:sldId id="265" r:id="rId13"/>
    <p:sldId id="331" r:id="rId14"/>
    <p:sldId id="266" r:id="rId15"/>
    <p:sldId id="267" r:id="rId16"/>
    <p:sldId id="305" r:id="rId17"/>
    <p:sldId id="306" r:id="rId18"/>
    <p:sldId id="268" r:id="rId19"/>
    <p:sldId id="269" r:id="rId20"/>
    <p:sldId id="307" r:id="rId21"/>
    <p:sldId id="270" r:id="rId22"/>
    <p:sldId id="308" r:id="rId23"/>
    <p:sldId id="309" r:id="rId24"/>
    <p:sldId id="271" r:id="rId25"/>
    <p:sldId id="346" r:id="rId26"/>
    <p:sldId id="347" r:id="rId27"/>
    <p:sldId id="348" r:id="rId28"/>
    <p:sldId id="349" r:id="rId29"/>
    <p:sldId id="350" r:id="rId30"/>
    <p:sldId id="352" r:id="rId31"/>
    <p:sldId id="353" r:id="rId32"/>
    <p:sldId id="351" r:id="rId33"/>
    <p:sldId id="310" r:id="rId34"/>
    <p:sldId id="344" r:id="rId35"/>
    <p:sldId id="274" r:id="rId36"/>
    <p:sldId id="311" r:id="rId37"/>
    <p:sldId id="312" r:id="rId38"/>
    <p:sldId id="275" r:id="rId39"/>
    <p:sldId id="332" r:id="rId40"/>
    <p:sldId id="333" r:id="rId41"/>
    <p:sldId id="313" r:id="rId42"/>
    <p:sldId id="345" r:id="rId43"/>
    <p:sldId id="276" r:id="rId44"/>
    <p:sldId id="277" r:id="rId45"/>
    <p:sldId id="314" r:id="rId46"/>
    <p:sldId id="315" r:id="rId47"/>
    <p:sldId id="278" r:id="rId48"/>
    <p:sldId id="317" r:id="rId49"/>
    <p:sldId id="279" r:id="rId50"/>
    <p:sldId id="318" r:id="rId51"/>
    <p:sldId id="302" r:id="rId52"/>
    <p:sldId id="319" r:id="rId53"/>
    <p:sldId id="320" r:id="rId54"/>
    <p:sldId id="280" r:id="rId55"/>
    <p:sldId id="282" r:id="rId56"/>
    <p:sldId id="283" r:id="rId57"/>
    <p:sldId id="286" r:id="rId58"/>
    <p:sldId id="321" r:id="rId59"/>
    <p:sldId id="284" r:id="rId60"/>
    <p:sldId id="322" r:id="rId61"/>
    <p:sldId id="323" r:id="rId62"/>
    <p:sldId id="285" r:id="rId63"/>
    <p:sldId id="324" r:id="rId64"/>
    <p:sldId id="325" r:id="rId65"/>
    <p:sldId id="288" r:id="rId66"/>
    <p:sldId id="326" r:id="rId67"/>
    <p:sldId id="340" r:id="rId68"/>
    <p:sldId id="290" r:id="rId69"/>
    <p:sldId id="291" r:id="rId70"/>
    <p:sldId id="354" r:id="rId71"/>
    <p:sldId id="355" r:id="rId72"/>
    <p:sldId id="292" r:id="rId73"/>
    <p:sldId id="328" r:id="rId74"/>
    <p:sldId id="294" r:id="rId75"/>
    <p:sldId id="295" r:id="rId76"/>
    <p:sldId id="327" r:id="rId77"/>
    <p:sldId id="341" r:id="rId78"/>
    <p:sldId id="296" r:id="rId79"/>
    <p:sldId id="329" r:id="rId80"/>
    <p:sldId id="342" r:id="rId81"/>
    <p:sldId id="297" r:id="rId82"/>
    <p:sldId id="330" r:id="rId83"/>
    <p:sldId id="343" r:id="rId84"/>
    <p:sldId id="298" r:id="rId85"/>
    <p:sldId id="299" r:id="rId86"/>
    <p:sldId id="301" r:id="rId87"/>
    <p:sldId id="334" r:id="rId88"/>
    <p:sldId id="335" r:id="rId89"/>
    <p:sldId id="336" r:id="rId90"/>
    <p:sldId id="337" r:id="rId9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7C80"/>
    <a:srgbClr val="F1F9FB"/>
    <a:srgbClr val="FF0000"/>
    <a:srgbClr val="5DCA4E"/>
    <a:srgbClr val="66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69" d="100"/>
          <a:sy n="69" d="100"/>
        </p:scale>
        <p:origin x="-154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CF678-D83E-4D81-909C-0F0DF6C1E6A9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E3FE7-E1F9-495A-ADAC-82307EAC01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392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E3FE7-E1F9-495A-ADAC-82307EAC01F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775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37FDE-85C2-4C11-B622-6E87C205F333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6013-1109-4EDE-9D31-AA21517C1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498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37FDE-85C2-4C11-B622-6E87C205F333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6013-1109-4EDE-9D31-AA21517C1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502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37FDE-85C2-4C11-B622-6E87C205F333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6013-1109-4EDE-9D31-AA21517C1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72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37FDE-85C2-4C11-B622-6E87C205F333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6013-1109-4EDE-9D31-AA21517C1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51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37FDE-85C2-4C11-B622-6E87C205F333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6013-1109-4EDE-9D31-AA21517C1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556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37FDE-85C2-4C11-B622-6E87C205F333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6013-1109-4EDE-9D31-AA21517C1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005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37FDE-85C2-4C11-B622-6E87C205F333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6013-1109-4EDE-9D31-AA21517C1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568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37FDE-85C2-4C11-B622-6E87C205F333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6013-1109-4EDE-9D31-AA21517C1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98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37FDE-85C2-4C11-B622-6E87C205F333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6013-1109-4EDE-9D31-AA21517C1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036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37FDE-85C2-4C11-B622-6E87C205F333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6013-1109-4EDE-9D31-AA21517C1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896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37FDE-85C2-4C11-B622-6E87C205F333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6013-1109-4EDE-9D31-AA21517C1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045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40000"/>
                <a:satMod val="350000"/>
              </a:schemeClr>
            </a:gs>
            <a:gs pos="17000">
              <a:schemeClr val="bg2">
                <a:tint val="45000"/>
                <a:shade val="99000"/>
                <a:satMod val="350000"/>
              </a:schemeClr>
            </a:gs>
            <a:gs pos="39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37FDE-85C2-4C11-B622-6E87C205F333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46013-1109-4EDE-9D31-AA21517C1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92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88640"/>
            <a:ext cx="8856984" cy="6480720"/>
          </a:xfrm>
          <a:effectLst>
            <a:innerShdw blurRad="114300">
              <a:prstClr val="black"/>
            </a:innerShdw>
          </a:effectLst>
        </p:spPr>
        <p:txBody>
          <a:bodyPr>
            <a:normAutofit fontScale="85000" lnSpcReduction="20000"/>
          </a:bodyPr>
          <a:lstStyle/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"Система взаимодействия отряда ЮИД школы № 34 с командой ЮПИД д/с № 10 г. Таганрога , направленная на воспитание законопослушных участников дорожного движения в условиях реализации Стандартов" </a:t>
            </a:r>
          </a:p>
          <a:p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МБДОУ д/с № 10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Таганрога, Ростовской области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Ирина Степановна Лебедь,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высшей квалификационной 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Татьяна Геннадьевна Фоменко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3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Таганрог</a:t>
            </a:r>
          </a:p>
          <a:p>
            <a:r>
              <a:rPr lang="ru-RU" sz="23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2019г</a:t>
            </a:r>
            <a:r>
              <a:rPr lang="ru-RU" sz="23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3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25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Теоретические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практические занятия отряда ЮИД с воспитанниками ДОУ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00200"/>
            <a:ext cx="7344816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54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Театральные представления команды ЮИД МОБУ СОШ №34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99197"/>
            <a:ext cx="6912768" cy="51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83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«У светофора каникул нет!»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9" y="1484784"/>
            <a:ext cx="7128791" cy="4896544"/>
          </a:xfrm>
        </p:spPr>
      </p:pic>
    </p:spTree>
    <p:extLst>
      <p:ext uri="{BB962C8B-B14F-4D97-AF65-F5344CB8AC3E}">
        <p14:creationId xmlns:p14="http://schemas.microsoft.com/office/powerpoint/2010/main" val="118424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«У светофора каникул нет!»</a:t>
            </a:r>
            <a:endParaRPr lang="ru-RU" sz="3600" dirty="0"/>
          </a:p>
        </p:txBody>
      </p:sp>
      <p:pic>
        <p:nvPicPr>
          <p:cNvPr id="3074" name="Picture 2" descr="F:\ПДД\ПДД Анне Владимировне\DSC031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00808"/>
            <a:ext cx="653867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40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«Водители, вы ведь тоже родители!»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064896" cy="504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74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«Пристегни свою жизнь!»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7931224" cy="4824536"/>
          </a:xfrm>
        </p:spPr>
      </p:pic>
    </p:spTree>
    <p:extLst>
      <p:ext uri="{BB962C8B-B14F-4D97-AF65-F5344CB8AC3E}">
        <p14:creationId xmlns:p14="http://schemas.microsoft.com/office/powerpoint/2010/main" val="174878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«Пристегни свою жизнь!»</a:t>
            </a:r>
            <a:endParaRPr lang="ru-RU" dirty="0"/>
          </a:p>
        </p:txBody>
      </p:sp>
      <p:pic>
        <p:nvPicPr>
          <p:cNvPr id="7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94930"/>
            <a:ext cx="6984776" cy="4642382"/>
          </a:xfrm>
        </p:spPr>
      </p:pic>
    </p:spTree>
    <p:extLst>
      <p:ext uri="{BB962C8B-B14F-4D97-AF65-F5344CB8AC3E}">
        <p14:creationId xmlns:p14="http://schemas.microsoft.com/office/powerpoint/2010/main" val="359918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«Пристегни свою жизнь!»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00200"/>
            <a:ext cx="7848871" cy="4525963"/>
          </a:xfrm>
        </p:spPr>
      </p:pic>
    </p:spTree>
    <p:extLst>
      <p:ext uri="{BB962C8B-B14F-4D97-AF65-F5344CB8AC3E}">
        <p14:creationId xmlns:p14="http://schemas.microsoft.com/office/powerpoint/2010/main" val="19888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«Пристегни свою жизнь!»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1340768"/>
            <a:ext cx="7416824" cy="4968552"/>
          </a:xfrm>
        </p:spPr>
      </p:pic>
    </p:spTree>
    <p:extLst>
      <p:ext uri="{BB962C8B-B14F-4D97-AF65-F5344CB8AC3E}">
        <p14:creationId xmlns:p14="http://schemas.microsoft.com/office/powerpoint/2010/main" val="355484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30100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«Засветись в темноте, стань заметней на дороге!»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1600200"/>
            <a:ext cx="7128792" cy="47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43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Законодательная основа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партнерства в сфере образования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Гражданский кодекс РФ,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 образовании в Российской Федерации»,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РФ «О некоммерческих организациях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РФ «Об общественных объединениях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Указ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 Российской Федерации от 31.08.1999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№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1134 «О дополнительных мерах по поддержке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образовательных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 в Российской Федерации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государственный образовательный стандарт дошкольного образования.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563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«Засветись в темноте, стань заметней на дороге!»</a:t>
            </a:r>
            <a:endParaRPr lang="ru-RU" sz="3200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1600200"/>
            <a:ext cx="6696744" cy="48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27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«Дорога-символ жизни!»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1600200"/>
            <a:ext cx="7056784" cy="47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68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«Дорога-символ жизни!»</a:t>
            </a:r>
            <a:endParaRPr lang="ru-RU" sz="32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23729" y="908717"/>
            <a:ext cx="5112567" cy="6120680"/>
          </a:xfrm>
        </p:spPr>
      </p:pic>
    </p:spTree>
    <p:extLst>
      <p:ext uri="{BB962C8B-B14F-4D97-AF65-F5344CB8AC3E}">
        <p14:creationId xmlns:p14="http://schemas.microsoft.com/office/powerpoint/2010/main" val="345717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«Дорога-символ жизни!»</a:t>
            </a:r>
            <a:endParaRPr lang="ru-RU" sz="3200" dirty="0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72816"/>
            <a:ext cx="6912768" cy="4525963"/>
          </a:xfrm>
        </p:spPr>
      </p:pic>
    </p:spTree>
    <p:extLst>
      <p:ext uri="{BB962C8B-B14F-4D97-AF65-F5344CB8AC3E}">
        <p14:creationId xmlns:p14="http://schemas.microsoft.com/office/powerpoint/2010/main" val="395960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«Дорога-символ жизни!»</a:t>
            </a:r>
            <a:endParaRPr lang="ru-RU" sz="32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0389" y="1600200"/>
            <a:ext cx="752322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69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«Пристегни самое дорогое!»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62916"/>
            <a:ext cx="7200800" cy="4663248"/>
          </a:xfrm>
        </p:spPr>
      </p:pic>
    </p:spTree>
    <p:extLst>
      <p:ext uri="{BB962C8B-B14F-4D97-AF65-F5344CB8AC3E}">
        <p14:creationId xmlns:p14="http://schemas.microsoft.com/office/powerpoint/2010/main" val="646337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Пристегни самое дорогое!»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00200"/>
            <a:ext cx="7488832" cy="4709120"/>
          </a:xfrm>
        </p:spPr>
      </p:pic>
    </p:spTree>
    <p:extLst>
      <p:ext uri="{BB962C8B-B14F-4D97-AF65-F5344CB8AC3E}">
        <p14:creationId xmlns:p14="http://schemas.microsoft.com/office/powerpoint/2010/main" val="2298687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Пристегни самое дорогое!»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7066880" cy="4525963"/>
          </a:xfrm>
        </p:spPr>
      </p:pic>
    </p:spTree>
    <p:extLst>
      <p:ext uri="{BB962C8B-B14F-4D97-AF65-F5344CB8AC3E}">
        <p14:creationId xmlns:p14="http://schemas.microsoft.com/office/powerpoint/2010/main" val="3586260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Пристегни самое дорогое!»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00200"/>
            <a:ext cx="7560840" cy="4525963"/>
          </a:xfrm>
        </p:spPr>
      </p:pic>
    </p:spTree>
    <p:extLst>
      <p:ext uri="{BB962C8B-B14F-4D97-AF65-F5344CB8AC3E}">
        <p14:creationId xmlns:p14="http://schemas.microsoft.com/office/powerpoint/2010/main" val="8906580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«Безопасный Новый год!»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7416824" cy="4713387"/>
          </a:xfrm>
        </p:spPr>
      </p:pic>
    </p:spTree>
    <p:extLst>
      <p:ext uri="{BB962C8B-B14F-4D97-AF65-F5344CB8AC3E}">
        <p14:creationId xmlns:p14="http://schemas.microsoft.com/office/powerpoint/2010/main" val="4200838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партнёрство в контексте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ФГОС  ДО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партнерство - это система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институтов 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механизмов согласования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интересов всех участников образовательного процесса,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основанное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равноправном сотрудничестве родителей,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педагогов,  детей и социума.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547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«Безопасный Новый год!»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00200"/>
            <a:ext cx="7272808" cy="4525963"/>
          </a:xfrm>
        </p:spPr>
      </p:pic>
    </p:spTree>
    <p:extLst>
      <p:ext uri="{BB962C8B-B14F-4D97-AF65-F5344CB8AC3E}">
        <p14:creationId xmlns:p14="http://schemas.microsoft.com/office/powerpoint/2010/main" val="30245785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«Безопасный Новый год!»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00200"/>
            <a:ext cx="7200800" cy="4525963"/>
          </a:xfrm>
        </p:spPr>
      </p:pic>
    </p:spTree>
    <p:extLst>
      <p:ext uri="{BB962C8B-B14F-4D97-AF65-F5344CB8AC3E}">
        <p14:creationId xmlns:p14="http://schemas.microsoft.com/office/powerpoint/2010/main" val="16086531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«Безопасный Новый год!»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00200"/>
            <a:ext cx="7560840" cy="4525963"/>
          </a:xfrm>
        </p:spPr>
      </p:pic>
    </p:spTree>
    <p:extLst>
      <p:ext uri="{BB962C8B-B14F-4D97-AF65-F5344CB8AC3E}">
        <p14:creationId xmlns:p14="http://schemas.microsoft.com/office/powerpoint/2010/main" val="2250696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Пропаганда ДДТТ на «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Авторадио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рубрике «Детский лепет»</a:t>
            </a:r>
            <a:endParaRPr lang="ru-RU" sz="4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1600200"/>
            <a:ext cx="6984776" cy="4525963"/>
          </a:xfrm>
        </p:spPr>
      </p:pic>
    </p:spTree>
    <p:extLst>
      <p:ext uri="{BB962C8B-B14F-4D97-AF65-F5344CB8AC3E}">
        <p14:creationId xmlns:p14="http://schemas.microsoft.com/office/powerpoint/2010/main" val="216533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Пропаганда ДДТТ на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Авторадио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рубрике «Детский лепет»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9" y="1600200"/>
            <a:ext cx="6984776" cy="4525963"/>
          </a:xfrm>
        </p:spPr>
      </p:pic>
    </p:spTree>
    <p:extLst>
      <p:ext uri="{BB962C8B-B14F-4D97-AF65-F5344CB8AC3E}">
        <p14:creationId xmlns:p14="http://schemas.microsoft.com/office/powerpoint/2010/main" val="37738577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Пропаганда ДДТТ на «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Авторадио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рубрике «Детский лепет»</a:t>
            </a:r>
            <a:endParaRPr lang="ru-RU" sz="40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00808"/>
            <a:ext cx="6912767" cy="4896544"/>
          </a:xfrm>
        </p:spPr>
      </p:pic>
    </p:spTree>
    <p:extLst>
      <p:ext uri="{BB962C8B-B14F-4D97-AF65-F5344CB8AC3E}">
        <p14:creationId xmlns:p14="http://schemas.microsoft.com/office/powerpoint/2010/main" val="234512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Пропаганда ДДТТ на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Авторадио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рубрике «Детский лепет»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56792"/>
            <a:ext cx="6912768" cy="4607844"/>
          </a:xfrm>
        </p:spPr>
      </p:pic>
    </p:spTree>
    <p:extLst>
      <p:ext uri="{BB962C8B-B14F-4D97-AF65-F5344CB8AC3E}">
        <p14:creationId xmlns:p14="http://schemas.microsoft.com/office/powerpoint/2010/main" val="280030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Пропаганда ДДТТ на «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Авторадио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рубрике «Детский лепет»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6984776" cy="5040560"/>
          </a:xfrm>
        </p:spPr>
      </p:pic>
    </p:spTree>
    <p:extLst>
      <p:ext uri="{BB962C8B-B14F-4D97-AF65-F5344CB8AC3E}">
        <p14:creationId xmlns:p14="http://schemas.microsoft.com/office/powerpoint/2010/main" val="24808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автошколой «ЮАШ»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412776"/>
            <a:ext cx="7776864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43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автошколой «ЮАШ»</a:t>
            </a:r>
            <a:endParaRPr lang="ru-RU" sz="3600" dirty="0"/>
          </a:p>
        </p:txBody>
      </p:sp>
      <p:pic>
        <p:nvPicPr>
          <p:cNvPr id="4098" name="Picture 2" descr="F:\ПДД\ПДД июль 2014\IMG_03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00200"/>
            <a:ext cx="734481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49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социального партнерства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образовании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ru-RU" dirty="0" smtClean="0"/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добровольность,</a:t>
            </a:r>
          </a:p>
          <a:p>
            <a:pPr>
              <a:lnSpc>
                <a:spcPct val="12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равноправие сторон,</a:t>
            </a:r>
          </a:p>
          <a:p>
            <a:pPr>
              <a:lnSpc>
                <a:spcPct val="12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уважение интересов друг друга,</a:t>
            </a:r>
          </a:p>
          <a:p>
            <a:pPr>
              <a:lnSpc>
                <a:spcPct val="12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законов и иных нормативных актов.</a:t>
            </a:r>
          </a:p>
          <a:p>
            <a:pPr>
              <a:lnSpc>
                <a:spcPct val="12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обязательность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договоренности,</a:t>
            </a:r>
          </a:p>
          <a:p>
            <a:pPr>
              <a:lnSpc>
                <a:spcPct val="12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 за нарушение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соглашений,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учет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запросов общественности,</a:t>
            </a:r>
          </a:p>
          <a:p>
            <a:pPr>
              <a:lnSpc>
                <a:spcPct val="12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охранение имиджа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в обществе,</a:t>
            </a:r>
          </a:p>
          <a:p>
            <a:pPr>
              <a:lnSpc>
                <a:spcPct val="12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коммуникаций между детским садом и социумом.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11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автошколой «ЮАШ»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00200"/>
            <a:ext cx="7632849" cy="4853136"/>
          </a:xfrm>
        </p:spPr>
      </p:pic>
    </p:spTree>
    <p:extLst>
      <p:ext uri="{BB962C8B-B14F-4D97-AF65-F5344CB8AC3E}">
        <p14:creationId xmlns:p14="http://schemas.microsoft.com/office/powerpoint/2010/main" val="148130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Юбилей у автошколы</a:t>
            </a:r>
            <a:endParaRPr lang="ru-RU" sz="48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00200"/>
            <a:ext cx="669674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038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Юбилей у автошколы</a:t>
            </a:r>
            <a:endParaRPr lang="ru-RU" sz="4800" dirty="0"/>
          </a:p>
        </p:txBody>
      </p:sp>
      <p:pic>
        <p:nvPicPr>
          <p:cNvPr id="1026" name="Picture 2" descr="C:\Users\татьяна\Desktop\рабоч стол\ПДД фото\ЮПИД\DSC_0309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7133962" cy="474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9774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Юбилей у автошколы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1484784"/>
            <a:ext cx="7200800" cy="4824536"/>
          </a:xfrm>
        </p:spPr>
      </p:pic>
    </p:spTree>
    <p:extLst>
      <p:ext uri="{BB962C8B-B14F-4D97-AF65-F5344CB8AC3E}">
        <p14:creationId xmlns:p14="http://schemas.microsoft.com/office/powerpoint/2010/main" val="375485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075240" cy="85169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работа с ОГИБДД У МВД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городу Таганрогу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1600" y="1988838"/>
            <a:ext cx="7272808" cy="4605251"/>
          </a:xfr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67544" y="1196752"/>
            <a:ext cx="8147248" cy="55374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«Наши сани светятся сами»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06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сани светятся сами»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5" y="1412776"/>
            <a:ext cx="6696744" cy="471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5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сани светятся сами»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027" name="Picture 3" descr="C:\Users\татьяна\Desktop\рабоч стол\ПДД фото\пдд в музее\санки\20170214_0713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7544" y="1628800"/>
            <a:ext cx="8144308" cy="493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56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Обучающее занятие для детей и родителей «Безопасные санки»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68621"/>
            <a:ext cx="7128791" cy="4389120"/>
          </a:xfrm>
        </p:spPr>
      </p:pic>
    </p:spTree>
    <p:extLst>
      <p:ext uri="{BB962C8B-B14F-4D97-AF65-F5344CB8AC3E}">
        <p14:creationId xmlns:p14="http://schemas.microsoft.com/office/powerpoint/2010/main" val="394832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Обучающее занятие для детей и родителей «Безопасные санки»</a:t>
            </a:r>
            <a:endParaRPr lang="ru-RU" sz="3200" dirty="0"/>
          </a:p>
        </p:txBody>
      </p:sp>
      <p:pic>
        <p:nvPicPr>
          <p:cNvPr id="2050" name="Picture 2" descr="C:\Users\татьяна\Desktop\рабоч стол\ПДД фото\пдд в музее\санки\DSC005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784887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68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гостях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ГИБДД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1412776"/>
            <a:ext cx="7128792" cy="471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735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одель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взаимодействию и сотрудничеству ДОО с социальными партнерами в области профилактики детского дорожно-транспортного травматизма</a:t>
            </a:r>
            <a:r>
              <a:rPr lang="ru-RU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635896" y="3212976"/>
            <a:ext cx="2016224" cy="105841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д/с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 10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верх 5"/>
          <p:cNvSpPr/>
          <p:nvPr/>
        </p:nvSpPr>
        <p:spPr>
          <a:xfrm rot="16200000">
            <a:off x="2913115" y="3187219"/>
            <a:ext cx="604296" cy="7826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верх 6"/>
          <p:cNvSpPr/>
          <p:nvPr/>
        </p:nvSpPr>
        <p:spPr>
          <a:xfrm>
            <a:off x="4443403" y="2385434"/>
            <a:ext cx="484632" cy="82935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верх 7"/>
          <p:cNvSpPr/>
          <p:nvPr/>
        </p:nvSpPr>
        <p:spPr>
          <a:xfrm rot="5400000">
            <a:off x="5768879" y="3257604"/>
            <a:ext cx="484632" cy="7270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467544" y="2723175"/>
            <a:ext cx="2356413" cy="1811097"/>
          </a:xfrm>
          <a:prstGeom prst="round2DiagRect">
            <a:avLst/>
          </a:prstGeom>
          <a:solidFill>
            <a:srgbClr val="FFC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3578043" y="1568194"/>
            <a:ext cx="2016223" cy="817240"/>
          </a:xfrm>
          <a:prstGeom prst="round2Diag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6415014" y="2492896"/>
            <a:ext cx="2189433" cy="2041376"/>
          </a:xfrm>
          <a:prstGeom prst="round2Diag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Стрелка вниз 12"/>
          <p:cNvSpPr/>
          <p:nvPr/>
        </p:nvSpPr>
        <p:spPr>
          <a:xfrm>
            <a:off x="4443403" y="4271392"/>
            <a:ext cx="484632" cy="8137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215263" y="5085184"/>
            <a:ext cx="2940913" cy="1368152"/>
          </a:xfrm>
          <a:prstGeom prst="round2DiagRect">
            <a:avLst/>
          </a:prstGeom>
          <a:solidFill>
            <a:srgbClr val="FF7C8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Сторонние организации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84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гостях у  ГИБДД</a:t>
            </a:r>
            <a:endParaRPr lang="ru-RU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1600200"/>
            <a:ext cx="6264696" cy="48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913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воспитанников ДОУ с инспекторами ОГИБДД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1600200"/>
            <a:ext cx="7416824" cy="4709120"/>
          </a:xfrm>
        </p:spPr>
      </p:pic>
    </p:spTree>
    <p:extLst>
      <p:ext uri="{BB962C8B-B14F-4D97-AF65-F5344CB8AC3E}">
        <p14:creationId xmlns:p14="http://schemas.microsoft.com/office/powerpoint/2010/main" val="284707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воспитанников ДОУ с инспекторами ОГИБДД</a:t>
            </a:r>
            <a:endParaRPr lang="ru-RU" sz="3200" dirty="0"/>
          </a:p>
        </p:txBody>
      </p:sp>
      <p:pic>
        <p:nvPicPr>
          <p:cNvPr id="7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00808"/>
            <a:ext cx="6696744" cy="4525963"/>
          </a:xfrm>
        </p:spPr>
      </p:pic>
    </p:spTree>
    <p:extLst>
      <p:ext uri="{BB962C8B-B14F-4D97-AF65-F5344CB8AC3E}">
        <p14:creationId xmlns:p14="http://schemas.microsoft.com/office/powerpoint/2010/main" val="181290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воспитанников ДОУ с инспекторами ОГИБДД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00200"/>
            <a:ext cx="7416824" cy="4525963"/>
          </a:xfrm>
        </p:spPr>
      </p:pic>
    </p:spTree>
    <p:extLst>
      <p:ext uri="{BB962C8B-B14F-4D97-AF65-F5344CB8AC3E}">
        <p14:creationId xmlns:p14="http://schemas.microsoft.com/office/powerpoint/2010/main" val="95761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среда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600200"/>
            <a:ext cx="367240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00200"/>
            <a:ext cx="403244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90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макетами по ПДД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340768"/>
            <a:ext cx="7848872" cy="4785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02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макетами по ПДД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00200"/>
            <a:ext cx="7056784" cy="4853136"/>
          </a:xfrm>
        </p:spPr>
      </p:pic>
    </p:spTree>
    <p:extLst>
      <p:ext uri="{BB962C8B-B14F-4D97-AF65-F5344CB8AC3E}">
        <p14:creationId xmlns:p14="http://schemas.microsoft.com/office/powerpoint/2010/main" val="14959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Стенд по БДД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1268760"/>
            <a:ext cx="7344816" cy="489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651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обучающая игра по ПДД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600200"/>
            <a:ext cx="7416824" cy="4525963"/>
          </a:xfrm>
        </p:spPr>
      </p:pic>
    </p:spTree>
    <p:extLst>
      <p:ext uri="{BB962C8B-B14F-4D97-AF65-F5344CB8AC3E}">
        <p14:creationId xmlns:p14="http://schemas.microsoft.com/office/powerpoint/2010/main" val="422756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на транспортной площадке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4784"/>
            <a:ext cx="7056783" cy="4824535"/>
          </a:xfrm>
        </p:spPr>
      </p:pic>
    </p:spTree>
    <p:extLst>
      <p:ext uri="{BB962C8B-B14F-4D97-AF65-F5344CB8AC3E}">
        <p14:creationId xmlns:p14="http://schemas.microsoft.com/office/powerpoint/2010/main" val="421654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395536" y="116632"/>
            <a:ext cx="8352927" cy="1224135"/>
          </a:xfrm>
        </p:spPr>
        <p:txBody>
          <a:bodyPr>
            <a:normAutofit fontScale="62500" lnSpcReduction="20000"/>
          </a:bodyPr>
          <a:lstStyle/>
          <a:p>
            <a:pPr algn="ctr"/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оциальные партнеры МБДОУ д/с № 10</a:t>
            </a:r>
          </a:p>
          <a:p>
            <a:pPr algn="ctr"/>
            <a:r>
              <a:rPr lang="ru-RU" sz="3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вопросе обучения законопослушных участников дорожного движения</a:t>
            </a:r>
          </a:p>
          <a:p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3288139" y="2847662"/>
            <a:ext cx="2520280" cy="17641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д/с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10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080185" y="1198676"/>
            <a:ext cx="2812295" cy="1312573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37000"/>
                  <a:hueMod val="100000"/>
                  <a:satMod val="200000"/>
                  <a:lumMod val="88000"/>
                </a:schemeClr>
              </a:gs>
              <a:gs pos="100000">
                <a:schemeClr val="accent2">
                  <a:tint val="53000"/>
                  <a:shade val="100000"/>
                  <a:hueMod val="100000"/>
                  <a:satMod val="350000"/>
                  <a:lumMod val="79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ОГИБДД У МВД  по городу Таганрогу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470732" y="2924943"/>
            <a:ext cx="2673268" cy="1351273"/>
          </a:xfrm>
          <a:prstGeom prst="ellipse">
            <a:avLst/>
          </a:prstGeom>
          <a:solidFill>
            <a:srgbClr val="5DCA4E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библиотека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 Горького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228184" y="4545124"/>
            <a:ext cx="2808312" cy="162018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Юношеская автошкола города Таганрога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133831" y="5085184"/>
            <a:ext cx="3005744" cy="1772816"/>
          </a:xfrm>
          <a:prstGeom prst="ellipse">
            <a:avLst/>
          </a:prstGeom>
          <a:solidFill>
            <a:srgbClr val="7030A0">
              <a:tint val="66000"/>
              <a:satMod val="16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Авторадио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79512" y="4782394"/>
            <a:ext cx="2808312" cy="1742950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АНКО Центр «Безопасность с ПДД»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Ростов-на Дону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0" y="2780928"/>
            <a:ext cx="2843808" cy="1656184"/>
          </a:xfrm>
          <a:prstGeom prst="ellipse">
            <a:avLst/>
          </a:prstGeom>
          <a:solidFill>
            <a:srgbClr val="FF7C8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«РГЭУ (РИНХ)» Педагогический институт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им.А.П.Чехова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79512" y="1052736"/>
            <a:ext cx="2664296" cy="1458513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города Таганрога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275856" y="1168682"/>
            <a:ext cx="2520280" cy="1105749"/>
          </a:xfrm>
          <a:prstGeom prst="ellips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МОБУ СОШ № 34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5288097" y="2174836"/>
            <a:ext cx="940087" cy="926983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8" idx="5"/>
            <a:endCxn id="11" idx="1"/>
          </p:cNvCxnSpPr>
          <p:nvPr/>
        </p:nvCxnSpPr>
        <p:spPr>
          <a:xfrm>
            <a:off x="5439333" y="4353497"/>
            <a:ext cx="1200119" cy="428897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8" idx="4"/>
            <a:endCxn id="12" idx="0"/>
          </p:cNvCxnSpPr>
          <p:nvPr/>
        </p:nvCxnSpPr>
        <p:spPr>
          <a:xfrm>
            <a:off x="4548279" y="4611858"/>
            <a:ext cx="88424" cy="473326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8" idx="3"/>
          </p:cNvCxnSpPr>
          <p:nvPr/>
        </p:nvCxnSpPr>
        <p:spPr>
          <a:xfrm flipH="1">
            <a:off x="2712075" y="4353497"/>
            <a:ext cx="945150" cy="752815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14" idx="6"/>
            <a:endCxn id="8" idx="2"/>
          </p:cNvCxnSpPr>
          <p:nvPr/>
        </p:nvCxnSpPr>
        <p:spPr>
          <a:xfrm>
            <a:off x="2843808" y="3609020"/>
            <a:ext cx="444331" cy="120740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endCxn id="8" idx="1"/>
          </p:cNvCxnSpPr>
          <p:nvPr/>
        </p:nvCxnSpPr>
        <p:spPr>
          <a:xfrm>
            <a:off x="2716712" y="2026226"/>
            <a:ext cx="940513" cy="1079797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4432507" y="2174836"/>
            <a:ext cx="0" cy="672826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stCxn id="8" idx="6"/>
            <a:endCxn id="10" idx="2"/>
          </p:cNvCxnSpPr>
          <p:nvPr/>
        </p:nvCxnSpPr>
        <p:spPr>
          <a:xfrm flipV="1">
            <a:off x="5808419" y="3600580"/>
            <a:ext cx="662313" cy="129180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22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на транспортной площадке</a:t>
            </a:r>
            <a:endParaRPr lang="ru-RU" sz="4000" dirty="0"/>
          </a:p>
        </p:txBody>
      </p:sp>
      <p:pic>
        <p:nvPicPr>
          <p:cNvPr id="4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4"/>
            <a:ext cx="7200800" cy="4896544"/>
          </a:xfrm>
        </p:spPr>
      </p:pic>
    </p:spTree>
    <p:extLst>
      <p:ext uri="{BB962C8B-B14F-4D97-AF65-F5344CB8AC3E}">
        <p14:creationId xmlns:p14="http://schemas.microsoft.com/office/powerpoint/2010/main" val="298228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на транспортной площадке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64" y="1600200"/>
            <a:ext cx="7543271" cy="4525963"/>
          </a:xfrm>
        </p:spPr>
      </p:pic>
    </p:spTree>
    <p:extLst>
      <p:ext uri="{BB962C8B-B14F-4D97-AF65-F5344CB8AC3E}">
        <p14:creationId xmlns:p14="http://schemas.microsoft.com/office/powerpoint/2010/main" val="230483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 Международный конгресс по безопасности «Безопасность на дорогах ради безопасности жизни» в Санкт-Петербурге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1700808"/>
            <a:ext cx="6840759" cy="48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97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440160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 Международный конгресс по безопасности «Безопасность на дорогах ради безопасности жизни» в Санкт-Петербурге</a:t>
            </a:r>
            <a:endParaRPr lang="ru-RU" sz="2800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1600200"/>
            <a:ext cx="6768751" cy="49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339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опыта работы по обучению ПДД подрастающего поколения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772816"/>
            <a:ext cx="8712968" cy="4896544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2012 году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был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 на Всероссийской конференции «Профессионализм и творчество во имя безопасности»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Ханты-Мансийске,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2015 году коллектив принял участие в Национальной премии в сфере организации и безопасности дорожного движения «Безопасность дело каждого» в городе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04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Областная конференция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«Держи дистанцию-2016»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84784"/>
            <a:ext cx="6768752" cy="4932221"/>
          </a:xfrm>
        </p:spPr>
      </p:pic>
    </p:spTree>
    <p:extLst>
      <p:ext uri="{BB962C8B-B14F-4D97-AF65-F5344CB8AC3E}">
        <p14:creationId xmlns:p14="http://schemas.microsoft.com/office/powerpoint/2010/main" val="300216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Областная конференция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«Держи дистанцию-2016»</a:t>
            </a:r>
            <a:endParaRPr lang="ru-RU" dirty="0"/>
          </a:p>
        </p:txBody>
      </p:sp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4"/>
            <a:ext cx="6984775" cy="4700655"/>
          </a:xfrm>
        </p:spPr>
      </p:pic>
    </p:spTree>
    <p:extLst>
      <p:ext uri="{BB962C8B-B14F-4D97-AF65-F5344CB8AC3E}">
        <p14:creationId xmlns:p14="http://schemas.microsoft.com/office/powerpoint/2010/main" val="375008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Межрегиональный форум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«Право на жизнь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- 2017г.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00808"/>
            <a:ext cx="7416824" cy="4824314"/>
          </a:xfrm>
        </p:spPr>
      </p:pic>
    </p:spTree>
    <p:extLst>
      <p:ext uri="{BB962C8B-B14F-4D97-AF65-F5344CB8AC3E}">
        <p14:creationId xmlns:p14="http://schemas.microsoft.com/office/powerpoint/2010/main" val="154574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«Безопасные дороги детям» - 2017г.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3726" y="260650"/>
            <a:ext cx="4824537" cy="7416822"/>
          </a:xfrm>
        </p:spPr>
      </p:pic>
    </p:spTree>
    <p:extLst>
      <p:ext uri="{BB962C8B-B14F-4D97-AF65-F5344CB8AC3E}">
        <p14:creationId xmlns:p14="http://schemas.microsoft.com/office/powerpoint/2010/main" val="300871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форум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«Время безопасности: ПДД. Интеграция. ЮИД Дона. Законопослушность» 2017г.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44824"/>
            <a:ext cx="6784924" cy="4176464"/>
          </a:xfrm>
        </p:spPr>
      </p:pic>
    </p:spTree>
    <p:extLst>
      <p:ext uri="{BB962C8B-B14F-4D97-AF65-F5344CB8AC3E}">
        <p14:creationId xmlns:p14="http://schemas.microsoft.com/office/powerpoint/2010/main" val="347929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77281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совместных мероприятий с МОБУ СОШ №34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обучению законопослушных участников дорожного движения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7272808" cy="4607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975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Межрегиональный Форум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«ЮИД. Безопасность. Интеграция.»  2018г.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16832"/>
            <a:ext cx="7272808" cy="4525963"/>
          </a:xfrm>
        </p:spPr>
      </p:pic>
    </p:spTree>
    <p:extLst>
      <p:ext uri="{BB962C8B-B14F-4D97-AF65-F5344CB8AC3E}">
        <p14:creationId xmlns:p14="http://schemas.microsoft.com/office/powerpoint/2010/main" val="15879915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Межрегиональный Форум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«ЮИД. Безопасность. Интеграция.»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2018г.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988840"/>
            <a:ext cx="4968552" cy="4525963"/>
          </a:xfrm>
        </p:spPr>
      </p:pic>
    </p:spTree>
    <p:extLst>
      <p:ext uri="{BB962C8B-B14F-4D97-AF65-F5344CB8AC3E}">
        <p14:creationId xmlns:p14="http://schemas.microsoft.com/office/powerpoint/2010/main" val="16971128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стол 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«Улучшение дорожной безопасности в микрорайоне»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800"/>
            <a:ext cx="7704856" cy="4752528"/>
          </a:xfrm>
        </p:spPr>
      </p:pic>
    </p:spTree>
    <p:extLst>
      <p:ext uri="{BB962C8B-B14F-4D97-AF65-F5344CB8AC3E}">
        <p14:creationId xmlns:p14="http://schemas.microsoft.com/office/powerpoint/2010/main" val="179638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стол  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«Улучшение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дорожной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в микрорайоне»</a:t>
            </a:r>
            <a:endParaRPr lang="ru-RU" sz="4000" dirty="0"/>
          </a:p>
        </p:txBody>
      </p:sp>
      <p:pic>
        <p:nvPicPr>
          <p:cNvPr id="7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72816"/>
            <a:ext cx="7200799" cy="4805477"/>
          </a:xfrm>
        </p:spPr>
      </p:pic>
    </p:spTree>
    <p:extLst>
      <p:ext uri="{BB962C8B-B14F-4D97-AF65-F5344CB8AC3E}">
        <p14:creationId xmlns:p14="http://schemas.microsoft.com/office/powerpoint/2010/main" val="252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для студентов </a:t>
            </a:r>
            <a:b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института им. А.П. Чехова</a:t>
            </a:r>
            <a:b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конструированию «Безопасный город»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</p:spTree>
    <p:extLst>
      <p:ext uri="{BB962C8B-B14F-4D97-AF65-F5344CB8AC3E}">
        <p14:creationId xmlns:p14="http://schemas.microsoft.com/office/powerpoint/2010/main" val="165740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Autofit/>
          </a:bodyPr>
          <a:lstStyle/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для студентов </a:t>
            </a:r>
            <a:b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института им. А.П. Чехова</a:t>
            </a:r>
            <a:b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конструированию «Безопасный город»</a:t>
            </a:r>
            <a:endParaRPr lang="ru-RU" sz="30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00808"/>
            <a:ext cx="6912768" cy="4594289"/>
          </a:xfrm>
        </p:spPr>
      </p:pic>
    </p:spTree>
    <p:extLst>
      <p:ext uri="{BB962C8B-B14F-4D97-AF65-F5344CB8AC3E}">
        <p14:creationId xmlns:p14="http://schemas.microsoft.com/office/powerpoint/2010/main" val="213311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для студентов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 им. А.П. Чехова</a:t>
            </a:r>
            <a:b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конструированию «Безопасный город»</a:t>
            </a:r>
            <a:endParaRPr lang="ru-RU" sz="3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1566037"/>
            <a:ext cx="7056784" cy="4690003"/>
          </a:xfrm>
        </p:spPr>
      </p:pic>
    </p:spTree>
    <p:extLst>
      <p:ext uri="{BB962C8B-B14F-4D97-AF65-F5344CB8AC3E}">
        <p14:creationId xmlns:p14="http://schemas.microsoft.com/office/powerpoint/2010/main" val="66898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Страница на официальном сайте Муниципальная опорная площадка по безопасности дорожного движения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02" y="1600200"/>
            <a:ext cx="8039995" cy="4853136"/>
          </a:xfrm>
        </p:spPr>
      </p:pic>
    </p:spTree>
    <p:extLst>
      <p:ext uri="{BB962C8B-B14F-4D97-AF65-F5344CB8AC3E}">
        <p14:creationId xmlns:p14="http://schemas.microsoft.com/office/powerpoint/2010/main" val="257823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0"/>
            <a:ext cx="8435280" cy="141763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по профилактике ДДТТ в научных изданиях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07504" y="1268760"/>
            <a:ext cx="8928992" cy="1800200"/>
          </a:xfrm>
        </p:spPr>
        <p:txBody>
          <a:bodyPr>
            <a:normAutofit fontScale="85000" lnSpcReduction="20000"/>
          </a:bodyPr>
          <a:lstStyle/>
          <a:p>
            <a:endParaRPr lang="ru-RU" sz="2500" dirty="0" smtClean="0"/>
          </a:p>
          <a:p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сборнике 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Всероссийской научно-практической конференции «Управление качеством образования в условиях инновационного внедрения Программы и Технологии Н.М. Крыловой «Детский сад - Дом радости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2012г.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3866" y="3101674"/>
            <a:ext cx="4200284" cy="3312368"/>
          </a:xfrm>
        </p:spPr>
      </p:pic>
    </p:spTree>
    <p:extLst>
      <p:ext uri="{BB962C8B-B14F-4D97-AF65-F5344CB8AC3E}">
        <p14:creationId xmlns:p14="http://schemas.microsoft.com/office/powerpoint/2010/main" val="161286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178621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сборнике  областного Форума «Безопасность Дорога Дети: практика, опыт, перспективы и технологии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2015г.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pic>
        <p:nvPicPr>
          <p:cNvPr id="9" name="Объект 1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15275" y="2401352"/>
            <a:ext cx="4941168" cy="3972134"/>
          </a:xfrm>
        </p:spPr>
      </p:pic>
    </p:spTree>
    <p:extLst>
      <p:ext uri="{BB962C8B-B14F-4D97-AF65-F5344CB8AC3E}">
        <p14:creationId xmlns:p14="http://schemas.microsoft.com/office/powerpoint/2010/main" val="78610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 с дошкольниками по обучению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безопасному поведению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улицах и дорогах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05851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916832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в электронном сборнике  Межрегиональной конференции 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культуры безопасного поведения детей на дорогах: теория и практика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2016г.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32037"/>
            <a:ext cx="8050085" cy="4525963"/>
          </a:xfrm>
        </p:spPr>
      </p:pic>
    </p:spTree>
    <p:extLst>
      <p:ext uri="{BB962C8B-B14F-4D97-AF65-F5344CB8AC3E}">
        <p14:creationId xmlns:p14="http://schemas.microsoft.com/office/powerpoint/2010/main" val="114888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29411" y="2083159"/>
            <a:ext cx="5301208" cy="4248473"/>
          </a:xfrm>
        </p:spPr>
      </p:pic>
      <p:sp>
        <p:nvSpPr>
          <p:cNvPr id="14" name="Текст 13"/>
          <p:cNvSpPr>
            <a:spLocks noGrp="1"/>
          </p:cNvSpPr>
          <p:nvPr>
            <p:ph type="body" sz="quarter" idx="4294967295"/>
          </p:nvPr>
        </p:nvSpPr>
        <p:spPr>
          <a:xfrm>
            <a:off x="1" y="188640"/>
            <a:ext cx="9144000" cy="17281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в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сборнике материалов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форума</a:t>
            </a:r>
          </a:p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«Право на жизнь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2017г.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62608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23731" y="2276870"/>
            <a:ext cx="4896545" cy="4032449"/>
          </a:xfrm>
        </p:spPr>
      </p:pic>
      <p:sp>
        <p:nvSpPr>
          <p:cNvPr id="10" name="Текст 12"/>
          <p:cNvSpPr txBox="1">
            <a:spLocks/>
          </p:cNvSpPr>
          <p:nvPr/>
        </p:nvSpPr>
        <p:spPr>
          <a:xfrm>
            <a:off x="13256" y="188640"/>
            <a:ext cx="9023239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в сборнике «Время безопасности: ПДД. Интеграция. ЮПИД. ЮИД» 2017г.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88567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в электронном 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сборнике </a:t>
            </a: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</a:t>
            </a:r>
            <a:b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Международной научной конференции «Преемственность между дошкольным и начальным общим образованием в условиях реализации </a:t>
            </a: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ФГОС» 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32037"/>
            <a:ext cx="8050085" cy="4525963"/>
          </a:xfrm>
        </p:spPr>
      </p:pic>
    </p:spTree>
    <p:extLst>
      <p:ext uri="{BB962C8B-B14F-4D97-AF65-F5344CB8AC3E}">
        <p14:creationId xmlns:p14="http://schemas.microsoft.com/office/powerpoint/2010/main" val="382604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благодарности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idx="1"/>
          </p:nvPr>
        </p:nvSpPr>
        <p:spPr>
          <a:xfrm>
            <a:off x="107504" y="1412776"/>
            <a:ext cx="8928992" cy="544522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Почетные грамоты Управления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г.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Таганрога за победу в конкурсах по ПДД 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2009-2018г.г),</a:t>
            </a:r>
          </a:p>
          <a:p>
            <a:pPr>
              <a:lnSpc>
                <a:spcPct val="150000"/>
              </a:lnSpc>
            </a:pP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Грамоты и Дипломы 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общего и профессионального образования Ростовской области и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ГИБДД ГУ МВД России по Ростовской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(2009-2018г.г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>
              <a:lnSpc>
                <a:spcPct val="150000"/>
              </a:lnSpc>
            </a:pP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Благодарственные письма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общего и профессионального образования Ростовской области и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ГИБДД ГУ МВД России по Ростовской области (2009, 2010, 2012, 2014, 2015,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2016 2017 </a:t>
            </a:r>
            <a:r>
              <a:rPr lang="ru-RU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920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7931224" cy="5472608"/>
          </a:xfrm>
        </p:spPr>
      </p:pic>
    </p:spTree>
    <p:extLst>
      <p:ext uri="{BB962C8B-B14F-4D97-AF65-F5344CB8AC3E}">
        <p14:creationId xmlns:p14="http://schemas.microsoft.com/office/powerpoint/2010/main" val="327296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48680"/>
            <a:ext cx="4824536" cy="5976664"/>
          </a:xfrm>
        </p:spPr>
      </p:pic>
    </p:spTree>
    <p:extLst>
      <p:ext uri="{BB962C8B-B14F-4D97-AF65-F5344CB8AC3E}">
        <p14:creationId xmlns:p14="http://schemas.microsoft.com/office/powerpoint/2010/main" val="288230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48680"/>
            <a:ext cx="432048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8952">
            <a:off x="1615562" y="281096"/>
            <a:ext cx="5447640" cy="648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661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7323657" cy="5001419"/>
          </a:xfrm>
        </p:spPr>
      </p:pic>
    </p:spTree>
    <p:extLst>
      <p:ext uri="{BB962C8B-B14F-4D97-AF65-F5344CB8AC3E}">
        <p14:creationId xmlns:p14="http://schemas.microsoft.com/office/powerpoint/2010/main" val="58713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7056784" cy="4969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8003232" cy="108012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практические занятия отряда ЮИД с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воспитанниками ДОУ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04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8661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 внимание!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38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1104</TotalTime>
  <Words>839</Words>
  <Application>Microsoft Office PowerPoint</Application>
  <PresentationFormat>Экран (4:3)</PresentationFormat>
  <Paragraphs>154</Paragraphs>
  <Slides>90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90</vt:i4>
      </vt:variant>
    </vt:vector>
  </HeadingPairs>
  <TitlesOfParts>
    <vt:vector size="91" baseType="lpstr">
      <vt:lpstr>Тема Office</vt:lpstr>
      <vt:lpstr>Презентация PowerPoint</vt:lpstr>
      <vt:lpstr> Законодательная основа социального партнерства в сфере образования </vt:lpstr>
      <vt:lpstr>Социальное партнёрство в контексте  ФГОС  ДО</vt:lpstr>
      <vt:lpstr>Принципы социального партнерства в образовании</vt:lpstr>
      <vt:lpstr>Модель по взаимодействию и сотрудничеству ДОО с социальными партнерами в области профилактики детского дорожно-транспортного травматизма </vt:lpstr>
      <vt:lpstr>Презентация PowerPoint</vt:lpstr>
      <vt:lpstr>Проведение совместных мероприятий с МОБУ СОШ №34 по обучению законопослушных участников дорожного движения </vt:lpstr>
      <vt:lpstr>Занятия  с дошкольниками по обучению  безопасному поведению на улицах и дорогах  </vt:lpstr>
      <vt:lpstr>Презентация PowerPoint</vt:lpstr>
      <vt:lpstr>  Теоретические и практические занятия отряда ЮИД с воспитанниками ДОУ  </vt:lpstr>
      <vt:lpstr>Театральные представления команды ЮИД МОБУ СОШ №34 </vt:lpstr>
      <vt:lpstr>Акция «У светофора каникул нет!»</vt:lpstr>
      <vt:lpstr>Акция «У светофора каникул нет!»</vt:lpstr>
      <vt:lpstr>Акция «Водители, вы ведь тоже родители!»</vt:lpstr>
      <vt:lpstr>Акция «Пристегни свою жизнь!»</vt:lpstr>
      <vt:lpstr>Акция «Пристегни свою жизнь!»</vt:lpstr>
      <vt:lpstr>Акция «Пристегни свою жизнь!»</vt:lpstr>
      <vt:lpstr>Акция «Пристегни свою жизнь!»</vt:lpstr>
      <vt:lpstr>Всероссийская акция  «Засветись в темноте, стань заметней на дороге!»</vt:lpstr>
      <vt:lpstr>Всероссийская акция  «Засветись в темноте, стань заметней на дороге!»</vt:lpstr>
      <vt:lpstr>Всероссийская акция  «Дорога-символ жизни!»</vt:lpstr>
      <vt:lpstr>Всероссийская акция  «Дорога-символ жизни!»</vt:lpstr>
      <vt:lpstr>Всероссийская акция  «Дорога-символ жизни!»</vt:lpstr>
      <vt:lpstr>Всероссийская акция  «Дорога-символ жизни!»</vt:lpstr>
      <vt:lpstr>Акция «Пристегни самое дорогое!»</vt:lpstr>
      <vt:lpstr>Акция  «Пристегни самое дорогое!»</vt:lpstr>
      <vt:lpstr>Акция  «Пристегни самое дорогое!»</vt:lpstr>
      <vt:lpstr>Акция  «Пристегни самое дорогое!»</vt:lpstr>
      <vt:lpstr>Акция «Безопасный Новый год!»</vt:lpstr>
      <vt:lpstr>Акция «Безопасный Новый год!»</vt:lpstr>
      <vt:lpstr>Акция «Безопасный Новый год!»</vt:lpstr>
      <vt:lpstr>Акция «Безопасный Новый год!»</vt:lpstr>
      <vt:lpstr>Пропаганда ДДТТ на «Авторадио»   в рубрике «Детский лепет»</vt:lpstr>
      <vt:lpstr>Пропаганда ДДТТ на «Авторадио»   в рубрике «Детский лепет»</vt:lpstr>
      <vt:lpstr>Пропаганда ДДТТ на «Авторадио»   в рубрике «Детский лепет»</vt:lpstr>
      <vt:lpstr>Пропаганда ДДТТ на «Авторадио»   в рубрике «Детский лепет»</vt:lpstr>
      <vt:lpstr>Пропаганда ДДТТ на «Авторадио»   в рубрике «Детский лепет»</vt:lpstr>
      <vt:lpstr>Сотрудничество с автошколой «ЮАШ»</vt:lpstr>
      <vt:lpstr>Сотрудничество с автошколой «ЮАШ»</vt:lpstr>
      <vt:lpstr>Сотрудничество с автошколой «ЮАШ»</vt:lpstr>
      <vt:lpstr>Юбилей у автошколы</vt:lpstr>
      <vt:lpstr>Юбилей у автошколы</vt:lpstr>
      <vt:lpstr>Юбилей у автошколы</vt:lpstr>
      <vt:lpstr>Совместная работа с ОГИБДД У МВД  по городу Таганрогу </vt:lpstr>
      <vt:lpstr>Акция  «Наши сани светятся сами» </vt:lpstr>
      <vt:lpstr>Акция  «Наши сани светятся сами» </vt:lpstr>
      <vt:lpstr>Обучающее занятие для детей и родителей «Безопасные санки»</vt:lpstr>
      <vt:lpstr>Обучающее занятие для детей и родителей «Безопасные санки»</vt:lpstr>
      <vt:lpstr>В гостях у  ГИБДД</vt:lpstr>
      <vt:lpstr>В гостях у  ГИБДД</vt:lpstr>
      <vt:lpstr>Встречи воспитанников ДОУ с инспекторами ОГИБДД</vt:lpstr>
      <vt:lpstr>Встречи воспитанников ДОУ с инспекторами ОГИБДД</vt:lpstr>
      <vt:lpstr>Встречи воспитанников ДОУ с инспекторами ОГИБДД</vt:lpstr>
      <vt:lpstr>Развивающая предметно-пространственная среда</vt:lpstr>
      <vt:lpstr>Игры с макетами по ПДД</vt:lpstr>
      <vt:lpstr>Игры с макетами по ПДД</vt:lpstr>
      <vt:lpstr>Стенд по БДД</vt:lpstr>
      <vt:lpstr>Электронная обучающая игра по ПДД</vt:lpstr>
      <vt:lpstr>Обучение на транспортной площадке</vt:lpstr>
      <vt:lpstr>Обучение на транспортной площадке</vt:lpstr>
      <vt:lpstr>Обучение на транспортной площадке</vt:lpstr>
      <vt:lpstr>IV Международный конгресс по безопасности «Безопасность на дорогах ради безопасности жизни» в Санкт-Петербурге</vt:lpstr>
      <vt:lpstr>IV Международный конгресс по безопасности «Безопасность на дорогах ради безопасности жизни» в Санкт-Петербурге</vt:lpstr>
      <vt:lpstr>Представление опыта работы по обучению ПДД подрастающего поколения</vt:lpstr>
      <vt:lpstr>Областная конференция  «Держи дистанцию-2016»</vt:lpstr>
      <vt:lpstr>Областная конференция  «Держи дистанцию-2016»</vt:lpstr>
      <vt:lpstr>I Межрегиональный форум  «Право на жизнь» - 2017г.</vt:lpstr>
      <vt:lpstr>Всероссийский конкурс  «Безопасные дороги детям» - 2017г.</vt:lpstr>
      <vt:lpstr>Областной форум  «Время безопасности: ПДД. Интеграция. ЮИД Дона. Законопослушность» 2017г.</vt:lpstr>
      <vt:lpstr>Межрегиональный Форум «ЮИД. Безопасность. Интеграция.»  2018г.</vt:lpstr>
      <vt:lpstr>Межрегиональный Форум «ЮИД. Безопасность. Интеграция.»  2018г.</vt:lpstr>
      <vt:lpstr>Круглый стол   «Улучшение дорожной безопасности в микрорайоне»</vt:lpstr>
      <vt:lpstr>Круглый стол   «Улучшение дорожной  безопасности в микрорайоне»</vt:lpstr>
      <vt:lpstr>Мастер-класс для студентов  Педагогического института им. А.П. Чехова по конструированию «Безопасный город»</vt:lpstr>
      <vt:lpstr>Мастер-класс для студентов  Педагогического института им. А.П. Чехова по конструированию «Безопасный город»</vt:lpstr>
      <vt:lpstr>Мастер-класс для студентов  Педагогического института им. А.П. Чехова по конструированию «Безопасный город»</vt:lpstr>
      <vt:lpstr>Страница на официальном сайте Муниципальная опорная площадка по безопасности дорожного движения</vt:lpstr>
      <vt:lpstr>Опыт работы по профилактике ДДТТ в научных изданиях</vt:lpstr>
      <vt:lpstr> Статья в сборнике  областного Форума «Безопасность Дорога Дети: практика, опыт, перспективы и технологии» 2015г. </vt:lpstr>
      <vt:lpstr>   Статья в электронном сборнике  Межрегиональной конференции «Формирование культуры безопасного поведения детей на дорогах: теория и практика» 2016г. </vt:lpstr>
      <vt:lpstr>Презентация PowerPoint</vt:lpstr>
      <vt:lpstr>Презентация PowerPoint</vt:lpstr>
      <vt:lpstr>   Статья в электронном сборнике материалов  «V Международной научной конференции «Преемственность между дошкольным и начальным общим образованием в условиях реализации ФГОС» 2018 г. </vt:lpstr>
      <vt:lpstr>Награды и благодарности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татьяна</cp:lastModifiedBy>
  <cp:revision>83</cp:revision>
  <dcterms:created xsi:type="dcterms:W3CDTF">2018-08-24T08:05:18Z</dcterms:created>
  <dcterms:modified xsi:type="dcterms:W3CDTF">2019-03-17T21:21:12Z</dcterms:modified>
</cp:coreProperties>
</file>